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0"/>
  </p:notesMasterIdLst>
  <p:sldIdLst>
    <p:sldId id="2582" r:id="rId2"/>
    <p:sldId id="2635" r:id="rId3"/>
    <p:sldId id="2550" r:id="rId4"/>
    <p:sldId id="2641" r:id="rId5"/>
    <p:sldId id="2648" r:id="rId6"/>
    <p:sldId id="276" r:id="rId7"/>
    <p:sldId id="2636" r:id="rId8"/>
    <p:sldId id="2639" r:id="rId9"/>
    <p:sldId id="2626" r:id="rId10"/>
    <p:sldId id="2637" r:id="rId11"/>
    <p:sldId id="2640" r:id="rId12"/>
    <p:sldId id="2642" r:id="rId13"/>
    <p:sldId id="2644" r:id="rId14"/>
    <p:sldId id="2643" r:id="rId15"/>
    <p:sldId id="2647" r:id="rId16"/>
    <p:sldId id="2645" r:id="rId17"/>
    <p:sldId id="2646" r:id="rId18"/>
    <p:sldId id="2591" r:id="rId19"/>
  </p:sldIdLst>
  <p:sldSz cx="9144000" cy="5143500" type="screen16x9"/>
  <p:notesSz cx="6858000" cy="9144000"/>
  <p:embeddedFontLst>
    <p:embeddedFont>
      <p:font typeface="Julius Sans One" panose="020B0604020202020204" charset="0"/>
      <p:regular r:id="rId21"/>
    </p:embeddedFont>
    <p:embeddedFont>
      <p:font typeface="Lato Light" panose="020F0502020204030203" pitchFamily="34" charset="0"/>
      <p:regular r:id="rId22"/>
      <p:italic r:id="rId23"/>
    </p:embeddedFont>
    <p:embeddedFont>
      <p:font typeface="Questrial" panose="020B0604020202020204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464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1818"/>
    <a:srgbClr val="E5E5E5"/>
    <a:srgbClr val="3C3C3C"/>
    <a:srgbClr val="4D4D4D"/>
    <a:srgbClr val="383838"/>
    <a:srgbClr val="B3B3B3"/>
    <a:srgbClr val="777777"/>
    <a:srgbClr val="595959"/>
    <a:srgbClr val="9B9B9B"/>
    <a:srgbClr val="6E6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39D121E-2D4F-4A04-A458-20E60F093D33}">
  <a:tblStyle styleId="{039D121E-2D4F-4A04-A458-20E60F093D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5529" autoAdjust="0"/>
  </p:normalViewPr>
  <p:slideViewPr>
    <p:cSldViewPr snapToGrid="0">
      <p:cViewPr varScale="1">
        <p:scale>
          <a:sx n="148" d="100"/>
          <a:sy n="148" d="100"/>
        </p:scale>
        <p:origin x="606" y="120"/>
      </p:cViewPr>
      <p:guideLst>
        <p:guide pos="446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a1249ffcf0_1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a1249ffcf0_1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8059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a1249ffcf0_1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a1249ffcf0_1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268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a1249ffcf0_1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a1249ffcf0_1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9097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a1249ffcf0_1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a1249ffcf0_1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1463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a1249ffcf0_1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a1249ffcf0_1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93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a1249ffcf0_1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a1249ffcf0_1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819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a1249ffcf0_1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a1249ffcf0_1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99202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a1249ffcf0_1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a1249ffcf0_1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5468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a1249ffcf0_1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a1249ffcf0_1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86471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a1249ffcf0_1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a1249ffcf0_1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282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a1249ffcf0_1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a1249ffcf0_1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4912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a1249ffcf0_1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a1249ffcf0_1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7395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a1249ffcf0_1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a1249ffcf0_1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619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a1249ffcf0_1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a1249ffcf0_1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6236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a1249ffcf0_1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a1249ffcf0_1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a1249ffcf0_1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a1249ffcf0_1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731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a1249ffcf0_1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a1249ffcf0_1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1212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a1249ffcf0_1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a1249ffcf0_1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4886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/>
          <p:nvPr/>
        </p:nvSpPr>
        <p:spPr>
          <a:xfrm flipH="1">
            <a:off x="7024500" y="2600625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3" name="Google Shape;33;p6"/>
          <p:cNvSpPr/>
          <p:nvPr/>
        </p:nvSpPr>
        <p:spPr>
          <a:xfrm flipH="1">
            <a:off x="7128800" y="2600625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4" name="Google Shape;34;p6"/>
          <p:cNvSpPr/>
          <p:nvPr/>
        </p:nvSpPr>
        <p:spPr>
          <a:xfrm rot="10800000" flipH="1">
            <a:off x="-762425" y="-9155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5" name="Google Shape;35;p6"/>
          <p:cNvSpPr/>
          <p:nvPr/>
        </p:nvSpPr>
        <p:spPr>
          <a:xfrm rot="10800000" flipH="1">
            <a:off x="-1681400" y="-15226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-50" y="5600"/>
            <a:ext cx="9144000" cy="51435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0"/>
          <p:cNvSpPr/>
          <p:nvPr/>
        </p:nvSpPr>
        <p:spPr>
          <a:xfrm>
            <a:off x="4312400" y="3669275"/>
            <a:ext cx="4886400" cy="105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4572000" y="3729575"/>
            <a:ext cx="38589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5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/>
          <p:nvPr/>
        </p:nvSpPr>
        <p:spPr>
          <a:xfrm rot="5400000">
            <a:off x="-341212" y="-788137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2" name="Google Shape;52;p10"/>
          <p:cNvSpPr/>
          <p:nvPr/>
        </p:nvSpPr>
        <p:spPr>
          <a:xfrm rot="5400000">
            <a:off x="-436462" y="-1007212"/>
            <a:ext cx="34059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3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>
            <a:spLocks noGrp="1"/>
          </p:cNvSpPr>
          <p:nvPr>
            <p:ph type="title"/>
          </p:nvPr>
        </p:nvSpPr>
        <p:spPr>
          <a:xfrm>
            <a:off x="716550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28"/>
          <p:cNvSpPr/>
          <p:nvPr/>
        </p:nvSpPr>
        <p:spPr>
          <a:xfrm>
            <a:off x="-1681400" y="248210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82" name="Google Shape;182;p28"/>
          <p:cNvSpPr/>
          <p:nvPr/>
        </p:nvSpPr>
        <p:spPr>
          <a:xfrm rot="10800000">
            <a:off x="6494725" y="-11822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83" name="Google Shape;183;p28"/>
          <p:cNvSpPr/>
          <p:nvPr/>
        </p:nvSpPr>
        <p:spPr>
          <a:xfrm rot="10800000">
            <a:off x="5454700" y="-17893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46300">
              <a:schemeClr val="accent6"/>
            </a:gs>
            <a:gs pos="100000">
              <a:schemeClr val="accent5">
                <a:lumMod val="83000"/>
              </a:schemeClr>
            </a:gs>
            <a:gs pos="0">
              <a:schemeClr val="accent5">
                <a:lumMod val="9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Julius Sans One"/>
              <a:buNone/>
              <a:defRPr sz="27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6" r:id="rId2"/>
    <p:sldLayoutId id="214748367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B4294B5-DB1B-4539-9470-6C6D7DDFE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26157" r="26157"/>
          <a:stretch/>
        </p:blipFill>
        <p:spPr bwMode="auto">
          <a:xfrm>
            <a:off x="5303324" y="795786"/>
            <a:ext cx="3348509" cy="3551928"/>
          </a:xfrm>
          <a:custGeom>
            <a:avLst/>
            <a:gdLst>
              <a:gd name="connsiteX0" fmla="*/ 2413212 w 3561086"/>
              <a:gd name="connsiteY0" fmla="*/ 2616745 h 3693447"/>
              <a:gd name="connsiteX1" fmla="*/ 3561086 w 3561086"/>
              <a:gd name="connsiteY1" fmla="*/ 2616745 h 3693447"/>
              <a:gd name="connsiteX2" fmla="*/ 3561086 w 3561086"/>
              <a:gd name="connsiteY2" fmla="*/ 3693447 h 3693447"/>
              <a:gd name="connsiteX3" fmla="*/ 2413212 w 3561086"/>
              <a:gd name="connsiteY3" fmla="*/ 3693447 h 3693447"/>
              <a:gd name="connsiteX4" fmla="*/ 0 w 3561086"/>
              <a:gd name="connsiteY4" fmla="*/ 2118785 h 3693447"/>
              <a:gd name="connsiteX5" fmla="*/ 1052039 w 3561086"/>
              <a:gd name="connsiteY5" fmla="*/ 2118785 h 3693447"/>
              <a:gd name="connsiteX6" fmla="*/ 1052039 w 3561086"/>
              <a:gd name="connsiteY6" fmla="*/ 3693447 h 3693447"/>
              <a:gd name="connsiteX7" fmla="*/ 0 w 3561086"/>
              <a:gd name="connsiteY7" fmla="*/ 3693447 h 3693447"/>
              <a:gd name="connsiteX8" fmla="*/ 1097758 w 3561086"/>
              <a:gd name="connsiteY8" fmla="*/ 1758492 h 3693447"/>
              <a:gd name="connsiteX9" fmla="*/ 2367493 w 3561086"/>
              <a:gd name="connsiteY9" fmla="*/ 1758492 h 3693447"/>
              <a:gd name="connsiteX10" fmla="*/ 2367493 w 3561086"/>
              <a:gd name="connsiteY10" fmla="*/ 3693447 h 3693447"/>
              <a:gd name="connsiteX11" fmla="*/ 1097758 w 3561086"/>
              <a:gd name="connsiteY11" fmla="*/ 3693447 h 3693447"/>
              <a:gd name="connsiteX12" fmla="*/ 2413212 w 3561086"/>
              <a:gd name="connsiteY12" fmla="*/ 636071 h 3693447"/>
              <a:gd name="connsiteX13" fmla="*/ 3561086 w 3561086"/>
              <a:gd name="connsiteY13" fmla="*/ 636071 h 3693447"/>
              <a:gd name="connsiteX14" fmla="*/ 3561086 w 3561086"/>
              <a:gd name="connsiteY14" fmla="*/ 2571026 h 3693447"/>
              <a:gd name="connsiteX15" fmla="*/ 2413212 w 3561086"/>
              <a:gd name="connsiteY15" fmla="*/ 2571026 h 3693447"/>
              <a:gd name="connsiteX16" fmla="*/ 2413212 w 3561086"/>
              <a:gd name="connsiteY16" fmla="*/ 0 h 3693447"/>
              <a:gd name="connsiteX17" fmla="*/ 3561086 w 3561086"/>
              <a:gd name="connsiteY17" fmla="*/ 0 h 3693447"/>
              <a:gd name="connsiteX18" fmla="*/ 3561086 w 3561086"/>
              <a:gd name="connsiteY18" fmla="*/ 590352 h 3693447"/>
              <a:gd name="connsiteX19" fmla="*/ 2413212 w 3561086"/>
              <a:gd name="connsiteY19" fmla="*/ 590352 h 3693447"/>
              <a:gd name="connsiteX20" fmla="*/ 1097758 w 3561086"/>
              <a:gd name="connsiteY20" fmla="*/ 0 h 3693447"/>
              <a:gd name="connsiteX21" fmla="*/ 2367493 w 3561086"/>
              <a:gd name="connsiteY21" fmla="*/ 0 h 3693447"/>
              <a:gd name="connsiteX22" fmla="*/ 2367493 w 3561086"/>
              <a:gd name="connsiteY22" fmla="*/ 590352 h 3693447"/>
              <a:gd name="connsiteX23" fmla="*/ 2367493 w 3561086"/>
              <a:gd name="connsiteY23" fmla="*/ 590352 h 3693447"/>
              <a:gd name="connsiteX24" fmla="*/ 2367493 w 3561086"/>
              <a:gd name="connsiteY24" fmla="*/ 636071 h 3693447"/>
              <a:gd name="connsiteX25" fmla="*/ 2367493 w 3561086"/>
              <a:gd name="connsiteY25" fmla="*/ 636071 h 3693447"/>
              <a:gd name="connsiteX26" fmla="*/ 2367493 w 3561086"/>
              <a:gd name="connsiteY26" fmla="*/ 1712773 h 3693447"/>
              <a:gd name="connsiteX27" fmla="*/ 1097758 w 3561086"/>
              <a:gd name="connsiteY27" fmla="*/ 1712773 h 3693447"/>
              <a:gd name="connsiteX28" fmla="*/ 0 w 3561086"/>
              <a:gd name="connsiteY28" fmla="*/ 0 h 3693447"/>
              <a:gd name="connsiteX29" fmla="*/ 1052039 w 3561086"/>
              <a:gd name="connsiteY29" fmla="*/ 0 h 3693447"/>
              <a:gd name="connsiteX30" fmla="*/ 1052039 w 3561086"/>
              <a:gd name="connsiteY30" fmla="*/ 2073066 h 3693447"/>
              <a:gd name="connsiteX31" fmla="*/ 0 w 3561086"/>
              <a:gd name="connsiteY31" fmla="*/ 2073066 h 3693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561086" h="3693447">
                <a:moveTo>
                  <a:pt x="2413212" y="2616745"/>
                </a:moveTo>
                <a:lnTo>
                  <a:pt x="3561086" y="2616745"/>
                </a:lnTo>
                <a:lnTo>
                  <a:pt x="3561086" y="3693447"/>
                </a:lnTo>
                <a:lnTo>
                  <a:pt x="2413212" y="3693447"/>
                </a:lnTo>
                <a:close/>
                <a:moveTo>
                  <a:pt x="0" y="2118785"/>
                </a:moveTo>
                <a:lnTo>
                  <a:pt x="1052039" y="2118785"/>
                </a:lnTo>
                <a:lnTo>
                  <a:pt x="1052039" y="3693447"/>
                </a:lnTo>
                <a:lnTo>
                  <a:pt x="0" y="3693447"/>
                </a:lnTo>
                <a:close/>
                <a:moveTo>
                  <a:pt x="1097758" y="1758492"/>
                </a:moveTo>
                <a:lnTo>
                  <a:pt x="2367493" y="1758492"/>
                </a:lnTo>
                <a:lnTo>
                  <a:pt x="2367493" y="3693447"/>
                </a:lnTo>
                <a:lnTo>
                  <a:pt x="1097758" y="3693447"/>
                </a:lnTo>
                <a:close/>
                <a:moveTo>
                  <a:pt x="2413212" y="636071"/>
                </a:moveTo>
                <a:lnTo>
                  <a:pt x="3561086" y="636071"/>
                </a:lnTo>
                <a:lnTo>
                  <a:pt x="3561086" y="2571026"/>
                </a:lnTo>
                <a:lnTo>
                  <a:pt x="2413212" y="2571026"/>
                </a:lnTo>
                <a:close/>
                <a:moveTo>
                  <a:pt x="2413212" y="0"/>
                </a:moveTo>
                <a:lnTo>
                  <a:pt x="3561086" y="0"/>
                </a:lnTo>
                <a:lnTo>
                  <a:pt x="3561086" y="590352"/>
                </a:lnTo>
                <a:lnTo>
                  <a:pt x="2413212" y="590352"/>
                </a:lnTo>
                <a:close/>
                <a:moveTo>
                  <a:pt x="1097758" y="0"/>
                </a:moveTo>
                <a:lnTo>
                  <a:pt x="2367493" y="0"/>
                </a:lnTo>
                <a:lnTo>
                  <a:pt x="2367493" y="590352"/>
                </a:lnTo>
                <a:lnTo>
                  <a:pt x="2367493" y="590352"/>
                </a:lnTo>
                <a:lnTo>
                  <a:pt x="2367493" y="636071"/>
                </a:lnTo>
                <a:lnTo>
                  <a:pt x="2367493" y="636071"/>
                </a:lnTo>
                <a:lnTo>
                  <a:pt x="2367493" y="1712773"/>
                </a:lnTo>
                <a:lnTo>
                  <a:pt x="1097758" y="1712773"/>
                </a:lnTo>
                <a:close/>
                <a:moveTo>
                  <a:pt x="0" y="0"/>
                </a:moveTo>
                <a:lnTo>
                  <a:pt x="1052039" y="0"/>
                </a:lnTo>
                <a:lnTo>
                  <a:pt x="1052039" y="2073066"/>
                </a:lnTo>
                <a:lnTo>
                  <a:pt x="0" y="2073066"/>
                </a:lnTo>
                <a:close/>
              </a:path>
            </a:pathLst>
          </a:cu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226;p36">
            <a:extLst>
              <a:ext uri="{FF2B5EF4-FFF2-40B4-BE49-F238E27FC236}">
                <a16:creationId xmlns:a16="http://schemas.microsoft.com/office/drawing/2014/main" id="{DFBA1214-8D17-4E3D-8B57-3C11C8B162F2}"/>
              </a:ext>
            </a:extLst>
          </p:cNvPr>
          <p:cNvSpPr txBox="1">
            <a:spLocks/>
          </p:cNvSpPr>
          <p:nvPr/>
        </p:nvSpPr>
        <p:spPr>
          <a:xfrm>
            <a:off x="395801" y="911106"/>
            <a:ext cx="4694776" cy="27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rgbClr val="C00000"/>
                </a:solidFill>
                <a:latin typeface="Arial (Headings)"/>
              </a:rPr>
              <a:t>CAREER</a:t>
            </a:r>
          </a:p>
          <a:p>
            <a:pPr algn="ctr"/>
            <a:r>
              <a:rPr lang="en-US" sz="2800" b="1" dirty="0">
                <a:solidFill>
                  <a:srgbClr val="C00000"/>
                </a:solidFill>
                <a:latin typeface="Arial (Headings)"/>
              </a:rPr>
              <a:t>COUNSELING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8CB48D-1364-48BD-9E32-3E99B50E95E3}"/>
              </a:ext>
            </a:extLst>
          </p:cNvPr>
          <p:cNvSpPr txBox="1"/>
          <p:nvPr/>
        </p:nvSpPr>
        <p:spPr>
          <a:xfrm>
            <a:off x="708025" y="3702853"/>
            <a:ext cx="2752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	</a:t>
            </a:r>
          </a:p>
        </p:txBody>
      </p:sp>
      <p:graphicFrame>
        <p:nvGraphicFramePr>
          <p:cNvPr id="23" name="Table 12">
            <a:extLst>
              <a:ext uri="{FF2B5EF4-FFF2-40B4-BE49-F238E27FC236}">
                <a16:creationId xmlns:a16="http://schemas.microsoft.com/office/drawing/2014/main" id="{CD545151-76E5-4CDF-BD11-70B83EC037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332783"/>
              </p:ext>
            </p:extLst>
          </p:nvPr>
        </p:nvGraphicFramePr>
        <p:xfrm>
          <a:off x="112506" y="3425068"/>
          <a:ext cx="5671605" cy="1422086"/>
        </p:xfrm>
        <a:graphic>
          <a:graphicData uri="http://schemas.openxmlformats.org/drawingml/2006/table">
            <a:tbl>
              <a:tblPr firstRow="1" bandRow="1">
                <a:tableStyleId>{039D121E-2D4F-4A04-A458-20E60F093D33}</a:tableStyleId>
              </a:tblPr>
              <a:tblGrid>
                <a:gridCol w="1173000">
                  <a:extLst>
                    <a:ext uri="{9D8B030D-6E8A-4147-A177-3AD203B41FA5}">
                      <a16:colId xmlns:a16="http://schemas.microsoft.com/office/drawing/2014/main" val="3719305712"/>
                    </a:ext>
                  </a:extLst>
                </a:gridCol>
                <a:gridCol w="2664679">
                  <a:extLst>
                    <a:ext uri="{9D8B030D-6E8A-4147-A177-3AD203B41FA5}">
                      <a16:colId xmlns:a16="http://schemas.microsoft.com/office/drawing/2014/main" val="1938666321"/>
                    </a:ext>
                  </a:extLst>
                </a:gridCol>
                <a:gridCol w="1833926">
                  <a:extLst>
                    <a:ext uri="{9D8B030D-6E8A-4147-A177-3AD203B41FA5}">
                      <a16:colId xmlns:a16="http://schemas.microsoft.com/office/drawing/2014/main" val="571439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</a:pPr>
                      <a:r>
                        <a:rPr lang="en-US" sz="1600">
                          <a:latin typeface="+mn-lt"/>
                        </a:rPr>
                        <a:t>GVHD: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</a:pPr>
                      <a:r>
                        <a:rPr lang="en-US" sz="1600" dirty="0">
                          <a:latin typeface="+mn-lt"/>
                        </a:rPr>
                        <a:t>PGS.TS </a:t>
                      </a:r>
                      <a:r>
                        <a:rPr lang="en-US" sz="1600" dirty="0" err="1">
                          <a:latin typeface="+mn-lt"/>
                        </a:rPr>
                        <a:t>Quản</a:t>
                      </a:r>
                      <a:r>
                        <a:rPr lang="en-US" sz="1600" dirty="0">
                          <a:latin typeface="+mn-lt"/>
                        </a:rPr>
                        <a:t> </a:t>
                      </a:r>
                      <a:r>
                        <a:rPr lang="en-US" sz="1600" dirty="0" err="1">
                          <a:latin typeface="+mn-lt"/>
                        </a:rPr>
                        <a:t>Thành</a:t>
                      </a:r>
                      <a:r>
                        <a:rPr lang="en-US" sz="1600" dirty="0">
                          <a:latin typeface="+mn-lt"/>
                        </a:rPr>
                        <a:t> </a:t>
                      </a:r>
                      <a:r>
                        <a:rPr lang="en-US" sz="1600" dirty="0" err="1">
                          <a:latin typeface="+mn-lt"/>
                        </a:rPr>
                        <a:t>Thơ</a:t>
                      </a:r>
                      <a:endParaRPr lang="en-US" sz="1600" dirty="0">
                        <a:latin typeface="+mn-lt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</a:pPr>
                      <a:endParaRPr lang="en-US" sz="1600">
                        <a:latin typeface="+mn-lt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85408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</a:pPr>
                      <a:r>
                        <a:rPr lang="en-US" sz="1600">
                          <a:latin typeface="+mn-lt"/>
                        </a:rPr>
                        <a:t>SVTH: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</a:pPr>
                      <a:r>
                        <a:rPr lang="en-US" sz="1600" dirty="0">
                          <a:latin typeface="+mn-lt"/>
                        </a:rPr>
                        <a:t>Lê </a:t>
                      </a:r>
                      <a:r>
                        <a:rPr lang="en-US" sz="1600" dirty="0" err="1">
                          <a:latin typeface="+mn-lt"/>
                        </a:rPr>
                        <a:t>Tuấn</a:t>
                      </a:r>
                      <a:r>
                        <a:rPr lang="en-US" sz="1600" dirty="0">
                          <a:latin typeface="+mn-lt"/>
                        </a:rPr>
                        <a:t> Vũ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</a:pPr>
                      <a:r>
                        <a:rPr lang="en-US" sz="1600" dirty="0">
                          <a:latin typeface="+mn-lt"/>
                        </a:rPr>
                        <a:t>1814812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02556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</a:pPr>
                      <a:endParaRPr lang="en-US" sz="1600">
                        <a:latin typeface="+mn-lt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</a:pPr>
                      <a:r>
                        <a:rPr lang="en-US" sz="1600" dirty="0" err="1">
                          <a:latin typeface="+mn-lt"/>
                        </a:rPr>
                        <a:t>Nguyễn</a:t>
                      </a:r>
                      <a:r>
                        <a:rPr lang="en-US" sz="1600" dirty="0">
                          <a:latin typeface="+mn-lt"/>
                        </a:rPr>
                        <a:t> Thế </a:t>
                      </a:r>
                      <a:r>
                        <a:rPr lang="en-US" sz="1600" dirty="0" err="1">
                          <a:latin typeface="+mn-lt"/>
                        </a:rPr>
                        <a:t>Viễn</a:t>
                      </a:r>
                      <a:endParaRPr lang="en-US" sz="1600" dirty="0">
                        <a:latin typeface="+mn-lt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lt"/>
                        </a:rPr>
                        <a:t>1814764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26410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</a:pPr>
                      <a:endParaRPr lang="en-US" sz="1600">
                        <a:latin typeface="+mn-lt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</a:pPr>
                      <a:r>
                        <a:rPr lang="en-US" sz="1600" dirty="0" err="1">
                          <a:latin typeface="+mn-lt"/>
                        </a:rPr>
                        <a:t>Võ</a:t>
                      </a:r>
                      <a:r>
                        <a:rPr lang="en-US" sz="1600" dirty="0">
                          <a:latin typeface="+mn-lt"/>
                        </a:rPr>
                        <a:t> Minh </a:t>
                      </a:r>
                      <a:r>
                        <a:rPr lang="en-US" sz="1600" dirty="0" err="1">
                          <a:latin typeface="+mn-lt"/>
                        </a:rPr>
                        <a:t>Trí</a:t>
                      </a:r>
                      <a:endParaRPr lang="en-US" sz="1600" dirty="0">
                        <a:latin typeface="+mn-lt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lt"/>
                        </a:rPr>
                        <a:t>1915667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1622152"/>
                  </a:ext>
                </a:extLst>
              </a:tr>
              <a:tr h="294326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</a:pPr>
                      <a:endParaRPr lang="en-US" sz="1600">
                        <a:latin typeface="+mn-lt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</a:pPr>
                      <a:r>
                        <a:rPr lang="en-US" sz="1600">
                          <a:latin typeface="+mn-lt"/>
                        </a:rPr>
                        <a:t>Đào Thanh Tú 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lt"/>
                        </a:rPr>
                        <a:t>1814656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3297344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AF97E0-0342-42FC-A8DA-01FFAC42FC5C}"/>
              </a:ext>
            </a:extLst>
          </p:cNvPr>
          <p:cNvCxnSpPr/>
          <p:nvPr/>
        </p:nvCxnSpPr>
        <p:spPr>
          <a:xfrm>
            <a:off x="1168400" y="3086100"/>
            <a:ext cx="310896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743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640E7701-FA70-435D-9FD7-04B0DFA51338}"/>
              </a:ext>
            </a:extLst>
          </p:cNvPr>
          <p:cNvSpPr txBox="1">
            <a:spLocks/>
          </p:cNvSpPr>
          <p:nvPr/>
        </p:nvSpPr>
        <p:spPr>
          <a:xfrm>
            <a:off x="849241" y="191368"/>
            <a:ext cx="464408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pPr algn="l"/>
            <a:r>
              <a:rPr lang="en-US" sz="2400">
                <a:solidFill>
                  <a:schemeClr val="bg1">
                    <a:lumMod val="10000"/>
                  </a:schemeClr>
                </a:solidFill>
                <a:latin typeface="Arial (Headings)"/>
                <a:cs typeface="Calibri" panose="020F0502020204030204" pitchFamily="34" charset="0"/>
              </a:rPr>
              <a:t>DATABASE</a:t>
            </a:r>
            <a:endParaRPr lang="en-US" sz="2400" dirty="0">
              <a:solidFill>
                <a:schemeClr val="bg1">
                  <a:lumMod val="10000"/>
                </a:schemeClr>
              </a:solidFill>
              <a:latin typeface="Arial (Headings)"/>
              <a:cs typeface="Calibri" panose="020F0502020204030204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547F171-1E41-45DF-9426-56F4B8B2CB8B}"/>
              </a:ext>
            </a:extLst>
          </p:cNvPr>
          <p:cNvCxnSpPr/>
          <p:nvPr/>
        </p:nvCxnSpPr>
        <p:spPr>
          <a:xfrm>
            <a:off x="942108" y="730828"/>
            <a:ext cx="256032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Những gì bạn cần biết về cơ sở dữ liệu đa nền tảng MongoDB">
            <a:extLst>
              <a:ext uri="{FF2B5EF4-FFF2-40B4-BE49-F238E27FC236}">
                <a16:creationId xmlns:a16="http://schemas.microsoft.com/office/drawing/2014/main" id="{E6F57A76-CB72-486C-9FB8-2239A9B32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104" y="1186464"/>
            <a:ext cx="6278450" cy="329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288585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640E7701-FA70-435D-9FD7-04B0DFA51338}"/>
              </a:ext>
            </a:extLst>
          </p:cNvPr>
          <p:cNvSpPr txBox="1">
            <a:spLocks/>
          </p:cNvSpPr>
          <p:nvPr/>
        </p:nvSpPr>
        <p:spPr>
          <a:xfrm>
            <a:off x="849241" y="191367"/>
            <a:ext cx="464408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pPr algn="l"/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Arial (Headings)"/>
                <a:cs typeface="Calibri" panose="020F0502020204030204" pitchFamily="34" charset="0"/>
              </a:rPr>
              <a:t>DDNS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547F171-1E41-45DF-9426-56F4B8B2CB8B}"/>
              </a:ext>
            </a:extLst>
          </p:cNvPr>
          <p:cNvCxnSpPr/>
          <p:nvPr/>
        </p:nvCxnSpPr>
        <p:spPr>
          <a:xfrm>
            <a:off x="942108" y="730828"/>
            <a:ext cx="256032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No-IP Introduces my.noip.com - No-IP Blog">
            <a:extLst>
              <a:ext uri="{FF2B5EF4-FFF2-40B4-BE49-F238E27FC236}">
                <a16:creationId xmlns:a16="http://schemas.microsoft.com/office/drawing/2014/main" id="{1D39FA2A-3B99-44A2-9A5F-A40AC2439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61" y="1168695"/>
            <a:ext cx="5396345" cy="337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46816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640E7701-FA70-435D-9FD7-04B0DFA51338}"/>
              </a:ext>
            </a:extLst>
          </p:cNvPr>
          <p:cNvSpPr txBox="1">
            <a:spLocks/>
          </p:cNvSpPr>
          <p:nvPr/>
        </p:nvSpPr>
        <p:spPr>
          <a:xfrm>
            <a:off x="849241" y="191367"/>
            <a:ext cx="464408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pPr algn="l"/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Arial (Headings)"/>
                <a:cs typeface="Calibri" panose="020F0502020204030204" pitchFamily="34" charset="0"/>
              </a:rPr>
              <a:t>DEMO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547F171-1E41-45DF-9426-56F4B8B2CB8B}"/>
              </a:ext>
            </a:extLst>
          </p:cNvPr>
          <p:cNvCxnSpPr/>
          <p:nvPr/>
        </p:nvCxnSpPr>
        <p:spPr>
          <a:xfrm>
            <a:off x="942108" y="730828"/>
            <a:ext cx="256032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D9E418F-9C24-4600-BA59-2E9EBC6B7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011" y="887538"/>
            <a:ext cx="2290322" cy="40716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C01A54-C16A-440D-89D6-137C8B6E5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771" y="880450"/>
            <a:ext cx="2290322" cy="407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097268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640E7701-FA70-435D-9FD7-04B0DFA51338}"/>
              </a:ext>
            </a:extLst>
          </p:cNvPr>
          <p:cNvSpPr txBox="1">
            <a:spLocks/>
          </p:cNvSpPr>
          <p:nvPr/>
        </p:nvSpPr>
        <p:spPr>
          <a:xfrm>
            <a:off x="849241" y="191367"/>
            <a:ext cx="464408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pPr algn="l"/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Arial (Headings)"/>
                <a:cs typeface="Calibri" panose="020F0502020204030204" pitchFamily="34" charset="0"/>
              </a:rPr>
              <a:t>DEMO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547F171-1E41-45DF-9426-56F4B8B2CB8B}"/>
              </a:ext>
            </a:extLst>
          </p:cNvPr>
          <p:cNvCxnSpPr/>
          <p:nvPr/>
        </p:nvCxnSpPr>
        <p:spPr>
          <a:xfrm>
            <a:off x="942108" y="730828"/>
            <a:ext cx="256032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9998467-03D0-46F4-8B33-80EDB14A0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677" y="886047"/>
            <a:ext cx="2251686" cy="40029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468137-FDA1-4F07-94E6-E2F388BC9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696" y="886047"/>
            <a:ext cx="2251686" cy="400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6941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640E7701-FA70-435D-9FD7-04B0DFA51338}"/>
              </a:ext>
            </a:extLst>
          </p:cNvPr>
          <p:cNvSpPr txBox="1">
            <a:spLocks/>
          </p:cNvSpPr>
          <p:nvPr/>
        </p:nvSpPr>
        <p:spPr>
          <a:xfrm>
            <a:off x="849241" y="191367"/>
            <a:ext cx="464408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pPr algn="l"/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Arial (Headings)"/>
                <a:cs typeface="Calibri" panose="020F0502020204030204" pitchFamily="34" charset="0"/>
              </a:rPr>
              <a:t>DEMO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547F171-1E41-45DF-9426-56F4B8B2CB8B}"/>
              </a:ext>
            </a:extLst>
          </p:cNvPr>
          <p:cNvCxnSpPr/>
          <p:nvPr/>
        </p:nvCxnSpPr>
        <p:spPr>
          <a:xfrm>
            <a:off x="942108" y="730828"/>
            <a:ext cx="256032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D789F2E-3540-4A4F-8DAC-24BEBCC15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666" y="730828"/>
            <a:ext cx="1973385" cy="405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14626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640E7701-FA70-435D-9FD7-04B0DFA51338}"/>
              </a:ext>
            </a:extLst>
          </p:cNvPr>
          <p:cNvSpPr txBox="1">
            <a:spLocks/>
          </p:cNvSpPr>
          <p:nvPr/>
        </p:nvSpPr>
        <p:spPr>
          <a:xfrm>
            <a:off x="849241" y="191367"/>
            <a:ext cx="464408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pPr algn="l"/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Arial (Headings)"/>
                <a:cs typeface="Calibri" panose="020F0502020204030204" pitchFamily="34" charset="0"/>
              </a:rPr>
              <a:t>DEMO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547F171-1E41-45DF-9426-56F4B8B2CB8B}"/>
              </a:ext>
            </a:extLst>
          </p:cNvPr>
          <p:cNvCxnSpPr/>
          <p:nvPr/>
        </p:nvCxnSpPr>
        <p:spPr>
          <a:xfrm>
            <a:off x="942108" y="730828"/>
            <a:ext cx="256032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F68DDB3-AD7B-43FA-B0F1-8407DCE51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428" y="854148"/>
            <a:ext cx="2283038" cy="405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982729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640E7701-FA70-435D-9FD7-04B0DFA51338}"/>
              </a:ext>
            </a:extLst>
          </p:cNvPr>
          <p:cNvSpPr txBox="1">
            <a:spLocks/>
          </p:cNvSpPr>
          <p:nvPr/>
        </p:nvSpPr>
        <p:spPr>
          <a:xfrm>
            <a:off x="849241" y="191367"/>
            <a:ext cx="464408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pPr algn="l"/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Arial (Headings)"/>
                <a:cs typeface="Calibri" panose="020F0502020204030204" pitchFamily="34" charset="0"/>
              </a:rPr>
              <a:t>DEMO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547F171-1E41-45DF-9426-56F4B8B2CB8B}"/>
              </a:ext>
            </a:extLst>
          </p:cNvPr>
          <p:cNvCxnSpPr/>
          <p:nvPr/>
        </p:nvCxnSpPr>
        <p:spPr>
          <a:xfrm>
            <a:off x="942108" y="730828"/>
            <a:ext cx="256032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699BB1F-2E5A-4AA4-9E75-6E4C48BF3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638" y="425696"/>
            <a:ext cx="2086799" cy="429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0170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640E7701-FA70-435D-9FD7-04B0DFA51338}"/>
              </a:ext>
            </a:extLst>
          </p:cNvPr>
          <p:cNvSpPr txBox="1">
            <a:spLocks/>
          </p:cNvSpPr>
          <p:nvPr/>
        </p:nvSpPr>
        <p:spPr>
          <a:xfrm>
            <a:off x="849241" y="191367"/>
            <a:ext cx="464408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pPr algn="l"/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Arial (Headings)"/>
                <a:cs typeface="Calibri" panose="020F0502020204030204" pitchFamily="34" charset="0"/>
              </a:rPr>
              <a:t>DEMO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547F171-1E41-45DF-9426-56F4B8B2CB8B}"/>
              </a:ext>
            </a:extLst>
          </p:cNvPr>
          <p:cNvCxnSpPr/>
          <p:nvPr/>
        </p:nvCxnSpPr>
        <p:spPr>
          <a:xfrm>
            <a:off x="942108" y="730828"/>
            <a:ext cx="256032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5A77B49-CC44-40E7-92AB-40716F0B7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138" y="949861"/>
            <a:ext cx="1945882" cy="40022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26BFF8-2136-4F09-8876-DE4F7051F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982" y="949861"/>
            <a:ext cx="1945882" cy="400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76403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F902288-77F9-4E43-880B-1617AB769D0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2902" y="887543"/>
            <a:ext cx="3938250" cy="4010550"/>
          </a:xfrm>
          <a:prstGeom prst="rect">
            <a:avLst/>
          </a:prstGeom>
        </p:spPr>
      </p:pic>
      <p:sp>
        <p:nvSpPr>
          <p:cNvPr id="20" name="Google Shape;226;p36">
            <a:extLst>
              <a:ext uri="{FF2B5EF4-FFF2-40B4-BE49-F238E27FC236}">
                <a16:creationId xmlns:a16="http://schemas.microsoft.com/office/drawing/2014/main" id="{DFBA1214-8D17-4E3D-8B57-3C11C8B162F2}"/>
              </a:ext>
            </a:extLst>
          </p:cNvPr>
          <p:cNvSpPr txBox="1">
            <a:spLocks/>
          </p:cNvSpPr>
          <p:nvPr/>
        </p:nvSpPr>
        <p:spPr>
          <a:xfrm>
            <a:off x="4350084" y="1345337"/>
            <a:ext cx="4694776" cy="278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sz="2800" b="1" dirty="0">
                <a:solidFill>
                  <a:srgbClr val="C00000"/>
                </a:solidFill>
                <a:latin typeface="Arial (Headings)"/>
              </a:rPr>
              <a:t>CHÂN THÀNH CẢM ƠN </a:t>
            </a:r>
            <a:r>
              <a:rPr lang="vi-VN" sz="2800" b="1" dirty="0">
                <a:latin typeface="Arial (Headings)"/>
              </a:rPr>
              <a:t>THẦY VÀ CÁC BẠN ĐÃ CHÚ Ý LẮNG NGHE</a:t>
            </a:r>
            <a:br>
              <a:rPr lang="vi-VN" sz="2800" b="1" dirty="0">
                <a:latin typeface="Arial (Headings)"/>
              </a:rPr>
            </a:br>
            <a:endParaRPr lang="en-US" sz="2800" b="1" dirty="0">
              <a:latin typeface="Arial (Headings)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8CB48D-1364-48BD-9E32-3E99B50E95E3}"/>
              </a:ext>
            </a:extLst>
          </p:cNvPr>
          <p:cNvSpPr txBox="1"/>
          <p:nvPr/>
        </p:nvSpPr>
        <p:spPr>
          <a:xfrm>
            <a:off x="4684611" y="2959698"/>
            <a:ext cx="2752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73F751-409A-4673-BD3C-DB33AF0B3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6095" y="333375"/>
            <a:ext cx="470535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4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640E7701-FA70-435D-9FD7-04B0DFA51338}"/>
              </a:ext>
            </a:extLst>
          </p:cNvPr>
          <p:cNvSpPr txBox="1">
            <a:spLocks/>
          </p:cNvSpPr>
          <p:nvPr/>
        </p:nvSpPr>
        <p:spPr>
          <a:xfrm>
            <a:off x="849241" y="191368"/>
            <a:ext cx="464408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pPr algn="l"/>
            <a:r>
              <a:rPr lang="vi-VN" sz="2400" dirty="0">
                <a:solidFill>
                  <a:schemeClr val="bg1">
                    <a:lumMod val="10000"/>
                  </a:schemeClr>
                </a:solidFill>
                <a:latin typeface="Arial (Headings)"/>
                <a:cs typeface="Calibri" panose="020F0502020204030204" pitchFamily="34" charset="0"/>
              </a:rPr>
              <a:t>MỤC TIÊU</a:t>
            </a:r>
            <a:endParaRPr lang="en-US" sz="2400" dirty="0">
              <a:solidFill>
                <a:schemeClr val="bg1">
                  <a:lumMod val="10000"/>
                </a:schemeClr>
              </a:solidFill>
              <a:latin typeface="Arial (Headings)"/>
              <a:cs typeface="Calibri" panose="020F0502020204030204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547F171-1E41-45DF-9426-56F4B8B2CB8B}"/>
              </a:ext>
            </a:extLst>
          </p:cNvPr>
          <p:cNvCxnSpPr/>
          <p:nvPr/>
        </p:nvCxnSpPr>
        <p:spPr>
          <a:xfrm>
            <a:off x="942108" y="730828"/>
            <a:ext cx="256032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69C169C-D0C7-44A5-BEE2-0ED26F7FFD89}"/>
              </a:ext>
            </a:extLst>
          </p:cNvPr>
          <p:cNvSpPr txBox="1"/>
          <p:nvPr/>
        </p:nvSpPr>
        <p:spPr>
          <a:xfrm>
            <a:off x="0" y="4074118"/>
            <a:ext cx="9143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b="1" i="1" dirty="0"/>
              <a:t>Giúp </a:t>
            </a:r>
            <a:r>
              <a:rPr lang="en-US" sz="1600" b="1" i="1" dirty="0"/>
              <a:t>các học </a:t>
            </a:r>
            <a:r>
              <a:rPr lang="en-US" sz="1600" b="1" i="1" dirty="0" err="1"/>
              <a:t>sinh</a:t>
            </a:r>
            <a:r>
              <a:rPr lang="en-US" sz="1600" b="1" i="1" dirty="0"/>
              <a:t> </a:t>
            </a:r>
            <a:r>
              <a:rPr lang="en-US" sz="1600" b="1" i="1" dirty="0" err="1"/>
              <a:t>cấp</a:t>
            </a:r>
            <a:r>
              <a:rPr lang="en-US" sz="1600" b="1" i="1" dirty="0"/>
              <a:t> 3</a:t>
            </a:r>
            <a:r>
              <a:rPr lang="vi-VN" sz="1600" b="1" i="1" dirty="0"/>
              <a:t> có thể chọn ngành và trường phù hợp</a:t>
            </a:r>
            <a:endParaRPr lang="en-US" sz="1600" b="1" i="1" dirty="0"/>
          </a:p>
        </p:txBody>
      </p:sp>
      <p:pic>
        <p:nvPicPr>
          <p:cNvPr id="3074" name="Picture 2" descr="Why is career Counselling important for students - Mindler Blog">
            <a:extLst>
              <a:ext uri="{FF2B5EF4-FFF2-40B4-BE49-F238E27FC236}">
                <a16:creationId xmlns:a16="http://schemas.microsoft.com/office/drawing/2014/main" id="{F39D2F8E-5604-4494-AE17-80544236D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183" y="1669871"/>
            <a:ext cx="4288665" cy="214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7439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245C7E9-F561-4435-8329-D5FAE5D97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241" y="191368"/>
            <a:ext cx="6133449" cy="1325563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Arial (Headings)"/>
                <a:cs typeface="Calibri" panose="020F0502020204030204" pitchFamily="34" charset="0"/>
              </a:rPr>
              <a:t>VẤN ĐỀ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4A07D0C-8829-4492-BF91-23082FB9C7CB}"/>
              </a:ext>
            </a:extLst>
          </p:cNvPr>
          <p:cNvCxnSpPr/>
          <p:nvPr/>
        </p:nvCxnSpPr>
        <p:spPr>
          <a:xfrm>
            <a:off x="1011381" y="716971"/>
            <a:ext cx="292608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25554">
            <a:extLst>
              <a:ext uri="{FF2B5EF4-FFF2-40B4-BE49-F238E27FC236}">
                <a16:creationId xmlns:a16="http://schemas.microsoft.com/office/drawing/2014/main" id="{EB4691C1-D4C2-440E-A731-34B71E73ED28}"/>
              </a:ext>
            </a:extLst>
          </p:cNvPr>
          <p:cNvGrpSpPr/>
          <p:nvPr/>
        </p:nvGrpSpPr>
        <p:grpSpPr>
          <a:xfrm>
            <a:off x="511730" y="1817513"/>
            <a:ext cx="1773383" cy="2159634"/>
            <a:chOff x="0" y="0"/>
            <a:chExt cx="3424644" cy="4502949"/>
          </a:xfrm>
          <a:solidFill>
            <a:schemeClr val="accent2"/>
          </a:solidFill>
        </p:grpSpPr>
        <p:sp>
          <p:nvSpPr>
            <p:cNvPr id="10" name="Shape 25552">
              <a:extLst>
                <a:ext uri="{FF2B5EF4-FFF2-40B4-BE49-F238E27FC236}">
                  <a16:creationId xmlns:a16="http://schemas.microsoft.com/office/drawing/2014/main" id="{ECDD6A96-542E-4868-8FE1-606680C6C2E4}"/>
                </a:ext>
              </a:extLst>
            </p:cNvPr>
            <p:cNvSpPr/>
            <p:nvPr/>
          </p:nvSpPr>
          <p:spPr>
            <a:xfrm>
              <a:off x="1088928" y="3495385"/>
              <a:ext cx="1246787" cy="1007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2" y="0"/>
                  </a:moveTo>
                  <a:cubicBezTo>
                    <a:pt x="789" y="0"/>
                    <a:pt x="0" y="971"/>
                    <a:pt x="0" y="2173"/>
                  </a:cubicBezTo>
                  <a:cubicBezTo>
                    <a:pt x="0" y="3375"/>
                    <a:pt x="789" y="4346"/>
                    <a:pt x="1762" y="4346"/>
                  </a:cubicBezTo>
                  <a:lnTo>
                    <a:pt x="19844" y="4346"/>
                  </a:lnTo>
                  <a:cubicBezTo>
                    <a:pt x="20816" y="4346"/>
                    <a:pt x="21600" y="3375"/>
                    <a:pt x="21600" y="2173"/>
                  </a:cubicBezTo>
                  <a:cubicBezTo>
                    <a:pt x="21600" y="971"/>
                    <a:pt x="20816" y="0"/>
                    <a:pt x="19844" y="0"/>
                  </a:cubicBezTo>
                  <a:lnTo>
                    <a:pt x="1762" y="0"/>
                  </a:lnTo>
                  <a:close/>
                  <a:moveTo>
                    <a:pt x="1762" y="5941"/>
                  </a:moveTo>
                  <a:cubicBezTo>
                    <a:pt x="789" y="5941"/>
                    <a:pt x="0" y="6911"/>
                    <a:pt x="0" y="8114"/>
                  </a:cubicBezTo>
                  <a:cubicBezTo>
                    <a:pt x="0" y="9316"/>
                    <a:pt x="789" y="10295"/>
                    <a:pt x="1762" y="10295"/>
                  </a:cubicBezTo>
                  <a:lnTo>
                    <a:pt x="19844" y="10295"/>
                  </a:lnTo>
                  <a:cubicBezTo>
                    <a:pt x="20816" y="10295"/>
                    <a:pt x="21600" y="9316"/>
                    <a:pt x="21600" y="8114"/>
                  </a:cubicBezTo>
                  <a:cubicBezTo>
                    <a:pt x="21600" y="6911"/>
                    <a:pt x="20816" y="5941"/>
                    <a:pt x="19844" y="5941"/>
                  </a:cubicBezTo>
                  <a:lnTo>
                    <a:pt x="1762" y="5941"/>
                  </a:lnTo>
                  <a:close/>
                  <a:moveTo>
                    <a:pt x="2935" y="11890"/>
                  </a:moveTo>
                  <a:cubicBezTo>
                    <a:pt x="2935" y="17257"/>
                    <a:pt x="6463" y="21600"/>
                    <a:pt x="10806" y="21600"/>
                  </a:cubicBezTo>
                  <a:cubicBezTo>
                    <a:pt x="15149" y="21600"/>
                    <a:pt x="18665" y="17257"/>
                    <a:pt x="18665" y="11890"/>
                  </a:cubicBezTo>
                  <a:lnTo>
                    <a:pt x="2935" y="1189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525">
                <a:latin typeface="Lato Light"/>
                <a:cs typeface="Lato Light"/>
              </a:endParaRPr>
            </a:p>
          </p:txBody>
        </p:sp>
        <p:sp>
          <p:nvSpPr>
            <p:cNvPr id="11" name="Shape 25553">
              <a:extLst>
                <a:ext uri="{FF2B5EF4-FFF2-40B4-BE49-F238E27FC236}">
                  <a16:creationId xmlns:a16="http://schemas.microsoft.com/office/drawing/2014/main" id="{95C87BAB-3749-4212-A354-DF1AD3EE5FCC}"/>
                </a:ext>
              </a:extLst>
            </p:cNvPr>
            <p:cNvSpPr/>
            <p:nvPr/>
          </p:nvSpPr>
          <p:spPr>
            <a:xfrm rot="10800000" flipH="1">
              <a:off x="0" y="-1"/>
              <a:ext cx="3424644" cy="3343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7049" y="0"/>
                  </a:moveTo>
                  <a:cubicBezTo>
                    <a:pt x="6119" y="0"/>
                    <a:pt x="5347" y="496"/>
                    <a:pt x="4884" y="1296"/>
                  </a:cubicBezTo>
                  <a:cubicBezTo>
                    <a:pt x="4879" y="1304"/>
                    <a:pt x="4873" y="1309"/>
                    <a:pt x="4868" y="1317"/>
                  </a:cubicBezTo>
                  <a:cubicBezTo>
                    <a:pt x="4579" y="1826"/>
                    <a:pt x="4414" y="2458"/>
                    <a:pt x="4414" y="3163"/>
                  </a:cubicBezTo>
                  <a:cubicBezTo>
                    <a:pt x="4414" y="4287"/>
                    <a:pt x="4946" y="5167"/>
                    <a:pt x="5927" y="5792"/>
                  </a:cubicBezTo>
                  <a:cubicBezTo>
                    <a:pt x="6617" y="6233"/>
                    <a:pt x="7467" y="6205"/>
                    <a:pt x="8458" y="5707"/>
                  </a:cubicBezTo>
                  <a:cubicBezTo>
                    <a:pt x="8616" y="5627"/>
                    <a:pt x="8806" y="5692"/>
                    <a:pt x="8884" y="5853"/>
                  </a:cubicBezTo>
                  <a:cubicBezTo>
                    <a:pt x="8961" y="6015"/>
                    <a:pt x="8898" y="6210"/>
                    <a:pt x="8740" y="6290"/>
                  </a:cubicBezTo>
                  <a:cubicBezTo>
                    <a:pt x="7244" y="7042"/>
                    <a:pt x="6200" y="6737"/>
                    <a:pt x="5588" y="6347"/>
                  </a:cubicBezTo>
                  <a:cubicBezTo>
                    <a:pt x="4260" y="5500"/>
                    <a:pt x="3777" y="4241"/>
                    <a:pt x="3777" y="3163"/>
                  </a:cubicBezTo>
                  <a:cubicBezTo>
                    <a:pt x="3777" y="2561"/>
                    <a:pt x="3881" y="2004"/>
                    <a:pt x="4068" y="1512"/>
                  </a:cubicBezTo>
                  <a:cubicBezTo>
                    <a:pt x="2816" y="1773"/>
                    <a:pt x="1899" y="2928"/>
                    <a:pt x="1899" y="4353"/>
                  </a:cubicBezTo>
                  <a:cubicBezTo>
                    <a:pt x="1899" y="4842"/>
                    <a:pt x="1943" y="4968"/>
                    <a:pt x="2050" y="5275"/>
                  </a:cubicBezTo>
                  <a:cubicBezTo>
                    <a:pt x="2074" y="5342"/>
                    <a:pt x="2101" y="5418"/>
                    <a:pt x="2130" y="5503"/>
                  </a:cubicBezTo>
                  <a:cubicBezTo>
                    <a:pt x="2186" y="5673"/>
                    <a:pt x="2093" y="5857"/>
                    <a:pt x="1927" y="5915"/>
                  </a:cubicBezTo>
                  <a:cubicBezTo>
                    <a:pt x="1893" y="5926"/>
                    <a:pt x="1861" y="5935"/>
                    <a:pt x="1827" y="5935"/>
                  </a:cubicBezTo>
                  <a:cubicBezTo>
                    <a:pt x="1694" y="5935"/>
                    <a:pt x="1570" y="5847"/>
                    <a:pt x="1525" y="5711"/>
                  </a:cubicBezTo>
                  <a:cubicBezTo>
                    <a:pt x="1498" y="5630"/>
                    <a:pt x="1471" y="5559"/>
                    <a:pt x="1449" y="5495"/>
                  </a:cubicBezTo>
                  <a:cubicBezTo>
                    <a:pt x="1402" y="5361"/>
                    <a:pt x="1367" y="5252"/>
                    <a:pt x="1338" y="5136"/>
                  </a:cubicBezTo>
                  <a:cubicBezTo>
                    <a:pt x="965" y="5547"/>
                    <a:pt x="725" y="6087"/>
                    <a:pt x="645" y="7023"/>
                  </a:cubicBezTo>
                  <a:cubicBezTo>
                    <a:pt x="1242" y="6525"/>
                    <a:pt x="2001" y="6224"/>
                    <a:pt x="2830" y="6224"/>
                  </a:cubicBezTo>
                  <a:cubicBezTo>
                    <a:pt x="2831" y="6224"/>
                    <a:pt x="2834" y="6224"/>
                    <a:pt x="2834" y="6224"/>
                  </a:cubicBezTo>
                  <a:cubicBezTo>
                    <a:pt x="3606" y="6224"/>
                    <a:pt x="4337" y="6477"/>
                    <a:pt x="4947" y="6958"/>
                  </a:cubicBezTo>
                  <a:cubicBezTo>
                    <a:pt x="5087" y="7068"/>
                    <a:pt x="5111" y="7276"/>
                    <a:pt x="5003" y="7419"/>
                  </a:cubicBezTo>
                  <a:cubicBezTo>
                    <a:pt x="4896" y="7562"/>
                    <a:pt x="4697" y="7586"/>
                    <a:pt x="4557" y="7476"/>
                  </a:cubicBezTo>
                  <a:cubicBezTo>
                    <a:pt x="4059" y="7083"/>
                    <a:pt x="3461" y="6877"/>
                    <a:pt x="2830" y="6877"/>
                  </a:cubicBezTo>
                  <a:cubicBezTo>
                    <a:pt x="1269" y="6877"/>
                    <a:pt x="0" y="8176"/>
                    <a:pt x="0" y="9775"/>
                  </a:cubicBezTo>
                  <a:cubicBezTo>
                    <a:pt x="0" y="10440"/>
                    <a:pt x="216" y="11066"/>
                    <a:pt x="621" y="11585"/>
                  </a:cubicBezTo>
                  <a:cubicBezTo>
                    <a:pt x="626" y="11591"/>
                    <a:pt x="629" y="11599"/>
                    <a:pt x="633" y="11605"/>
                  </a:cubicBezTo>
                  <a:cubicBezTo>
                    <a:pt x="640" y="11616"/>
                    <a:pt x="647" y="11626"/>
                    <a:pt x="653" y="11638"/>
                  </a:cubicBezTo>
                  <a:cubicBezTo>
                    <a:pt x="658" y="11647"/>
                    <a:pt x="661" y="11657"/>
                    <a:pt x="665" y="11666"/>
                  </a:cubicBezTo>
                  <a:cubicBezTo>
                    <a:pt x="669" y="11676"/>
                    <a:pt x="674" y="11684"/>
                    <a:pt x="677" y="11695"/>
                  </a:cubicBezTo>
                  <a:cubicBezTo>
                    <a:pt x="680" y="11705"/>
                    <a:pt x="679" y="11713"/>
                    <a:pt x="681" y="11723"/>
                  </a:cubicBezTo>
                  <a:cubicBezTo>
                    <a:pt x="683" y="11734"/>
                    <a:pt x="688" y="11745"/>
                    <a:pt x="689" y="11756"/>
                  </a:cubicBezTo>
                  <a:cubicBezTo>
                    <a:pt x="690" y="11766"/>
                    <a:pt x="689" y="11778"/>
                    <a:pt x="689" y="11788"/>
                  </a:cubicBezTo>
                  <a:cubicBezTo>
                    <a:pt x="689" y="11799"/>
                    <a:pt x="690" y="11810"/>
                    <a:pt x="689" y="11821"/>
                  </a:cubicBezTo>
                  <a:cubicBezTo>
                    <a:pt x="688" y="11834"/>
                    <a:pt x="683" y="11845"/>
                    <a:pt x="681" y="11858"/>
                  </a:cubicBezTo>
                  <a:cubicBezTo>
                    <a:pt x="679" y="11865"/>
                    <a:pt x="679" y="11871"/>
                    <a:pt x="677" y="11878"/>
                  </a:cubicBezTo>
                  <a:lnTo>
                    <a:pt x="669" y="11907"/>
                  </a:lnTo>
                  <a:cubicBezTo>
                    <a:pt x="595" y="12167"/>
                    <a:pt x="546" y="12341"/>
                    <a:pt x="546" y="12596"/>
                  </a:cubicBezTo>
                  <a:cubicBezTo>
                    <a:pt x="546" y="13181"/>
                    <a:pt x="753" y="13727"/>
                    <a:pt x="1174" y="14255"/>
                  </a:cubicBezTo>
                  <a:cubicBezTo>
                    <a:pt x="1331" y="13954"/>
                    <a:pt x="1541" y="13684"/>
                    <a:pt x="1799" y="13456"/>
                  </a:cubicBezTo>
                  <a:cubicBezTo>
                    <a:pt x="2333" y="12983"/>
                    <a:pt x="3324" y="12473"/>
                    <a:pt x="5027" y="12726"/>
                  </a:cubicBezTo>
                  <a:cubicBezTo>
                    <a:pt x="5201" y="12752"/>
                    <a:pt x="5323" y="12919"/>
                    <a:pt x="5298" y="13097"/>
                  </a:cubicBezTo>
                  <a:cubicBezTo>
                    <a:pt x="5272" y="13275"/>
                    <a:pt x="5110" y="13397"/>
                    <a:pt x="4936" y="13370"/>
                  </a:cubicBezTo>
                  <a:cubicBezTo>
                    <a:pt x="3776" y="13197"/>
                    <a:pt x="2838" y="13399"/>
                    <a:pt x="2217" y="13949"/>
                  </a:cubicBezTo>
                  <a:cubicBezTo>
                    <a:pt x="1740" y="14371"/>
                    <a:pt x="1477" y="14979"/>
                    <a:pt x="1477" y="15665"/>
                  </a:cubicBezTo>
                  <a:cubicBezTo>
                    <a:pt x="1477" y="16627"/>
                    <a:pt x="2368" y="17561"/>
                    <a:pt x="3204" y="17952"/>
                  </a:cubicBezTo>
                  <a:cubicBezTo>
                    <a:pt x="3207" y="17953"/>
                    <a:pt x="3206" y="17955"/>
                    <a:pt x="3208" y="17956"/>
                  </a:cubicBezTo>
                  <a:cubicBezTo>
                    <a:pt x="3218" y="17961"/>
                    <a:pt x="3227" y="17966"/>
                    <a:pt x="3236" y="17972"/>
                  </a:cubicBezTo>
                  <a:cubicBezTo>
                    <a:pt x="3245" y="17978"/>
                    <a:pt x="3256" y="17982"/>
                    <a:pt x="3264" y="17988"/>
                  </a:cubicBezTo>
                  <a:cubicBezTo>
                    <a:pt x="3272" y="17995"/>
                    <a:pt x="3280" y="18002"/>
                    <a:pt x="3288" y="18009"/>
                  </a:cubicBezTo>
                  <a:cubicBezTo>
                    <a:pt x="3295" y="18016"/>
                    <a:pt x="3301" y="18026"/>
                    <a:pt x="3308" y="18033"/>
                  </a:cubicBezTo>
                  <a:cubicBezTo>
                    <a:pt x="3314" y="18041"/>
                    <a:pt x="3322" y="18049"/>
                    <a:pt x="3328" y="18058"/>
                  </a:cubicBezTo>
                  <a:cubicBezTo>
                    <a:pt x="3334" y="18067"/>
                    <a:pt x="3338" y="18073"/>
                    <a:pt x="3344" y="18082"/>
                  </a:cubicBezTo>
                  <a:cubicBezTo>
                    <a:pt x="3348" y="18090"/>
                    <a:pt x="3352" y="18102"/>
                    <a:pt x="3355" y="18111"/>
                  </a:cubicBezTo>
                  <a:cubicBezTo>
                    <a:pt x="3361" y="18122"/>
                    <a:pt x="3368" y="18132"/>
                    <a:pt x="3371" y="18143"/>
                  </a:cubicBezTo>
                  <a:cubicBezTo>
                    <a:pt x="3372" y="18146"/>
                    <a:pt x="3375" y="18145"/>
                    <a:pt x="3375" y="18147"/>
                  </a:cubicBezTo>
                  <a:cubicBezTo>
                    <a:pt x="3781" y="19429"/>
                    <a:pt x="4378" y="19894"/>
                    <a:pt x="5827" y="19961"/>
                  </a:cubicBezTo>
                  <a:cubicBezTo>
                    <a:pt x="5800" y="19794"/>
                    <a:pt x="5783" y="19625"/>
                    <a:pt x="5783" y="19452"/>
                  </a:cubicBezTo>
                  <a:cubicBezTo>
                    <a:pt x="5783" y="17906"/>
                    <a:pt x="6913" y="16647"/>
                    <a:pt x="8299" y="16647"/>
                  </a:cubicBezTo>
                  <a:cubicBezTo>
                    <a:pt x="8400" y="16647"/>
                    <a:pt x="8501" y="16655"/>
                    <a:pt x="8601" y="16668"/>
                  </a:cubicBezTo>
                  <a:cubicBezTo>
                    <a:pt x="8775" y="16691"/>
                    <a:pt x="8898" y="16852"/>
                    <a:pt x="8876" y="17031"/>
                  </a:cubicBezTo>
                  <a:cubicBezTo>
                    <a:pt x="8853" y="17209"/>
                    <a:pt x="8694" y="17334"/>
                    <a:pt x="8517" y="17312"/>
                  </a:cubicBezTo>
                  <a:cubicBezTo>
                    <a:pt x="8445" y="17302"/>
                    <a:pt x="8373" y="17300"/>
                    <a:pt x="8299" y="17300"/>
                  </a:cubicBezTo>
                  <a:cubicBezTo>
                    <a:pt x="7264" y="17300"/>
                    <a:pt x="6420" y="18266"/>
                    <a:pt x="6420" y="19452"/>
                  </a:cubicBezTo>
                  <a:cubicBezTo>
                    <a:pt x="6420" y="19914"/>
                    <a:pt x="6548" y="20352"/>
                    <a:pt x="6786" y="20724"/>
                  </a:cubicBezTo>
                  <a:cubicBezTo>
                    <a:pt x="7139" y="21274"/>
                    <a:pt x="7704" y="21600"/>
                    <a:pt x="8299" y="21600"/>
                  </a:cubicBezTo>
                  <a:cubicBezTo>
                    <a:pt x="9392" y="21600"/>
                    <a:pt x="9883" y="20523"/>
                    <a:pt x="9883" y="19452"/>
                  </a:cubicBezTo>
                  <a:cubicBezTo>
                    <a:pt x="9883" y="19412"/>
                    <a:pt x="9881" y="17747"/>
                    <a:pt x="9879" y="15473"/>
                  </a:cubicBezTo>
                  <a:cubicBezTo>
                    <a:pt x="9879" y="15473"/>
                    <a:pt x="9879" y="15470"/>
                    <a:pt x="9879" y="15469"/>
                  </a:cubicBezTo>
                  <a:cubicBezTo>
                    <a:pt x="9876" y="12424"/>
                    <a:pt x="7611" y="10215"/>
                    <a:pt x="4494" y="10215"/>
                  </a:cubicBezTo>
                  <a:cubicBezTo>
                    <a:pt x="3556" y="10215"/>
                    <a:pt x="2628" y="10446"/>
                    <a:pt x="1811" y="10879"/>
                  </a:cubicBezTo>
                  <a:cubicBezTo>
                    <a:pt x="1655" y="10962"/>
                    <a:pt x="1462" y="10897"/>
                    <a:pt x="1381" y="10737"/>
                  </a:cubicBezTo>
                  <a:cubicBezTo>
                    <a:pt x="1301" y="10577"/>
                    <a:pt x="1361" y="10384"/>
                    <a:pt x="1517" y="10301"/>
                  </a:cubicBezTo>
                  <a:cubicBezTo>
                    <a:pt x="2424" y="9819"/>
                    <a:pt x="3454" y="9563"/>
                    <a:pt x="4494" y="9563"/>
                  </a:cubicBezTo>
                  <a:cubicBezTo>
                    <a:pt x="6939" y="9563"/>
                    <a:pt x="8911" y="10787"/>
                    <a:pt x="9875" y="12697"/>
                  </a:cubicBezTo>
                  <a:cubicBezTo>
                    <a:pt x="9870" y="9079"/>
                    <a:pt x="9863" y="5013"/>
                    <a:pt x="9855" y="3273"/>
                  </a:cubicBezTo>
                  <a:lnTo>
                    <a:pt x="9855" y="3167"/>
                  </a:lnTo>
                  <a:cubicBezTo>
                    <a:pt x="9854" y="2675"/>
                    <a:pt x="9853" y="2117"/>
                    <a:pt x="9524" y="1492"/>
                  </a:cubicBezTo>
                  <a:cubicBezTo>
                    <a:pt x="9040" y="571"/>
                    <a:pt x="8091" y="0"/>
                    <a:pt x="7049" y="0"/>
                  </a:cubicBezTo>
                  <a:close/>
                  <a:moveTo>
                    <a:pt x="14547" y="0"/>
                  </a:moveTo>
                  <a:cubicBezTo>
                    <a:pt x="13505" y="0"/>
                    <a:pt x="12556" y="571"/>
                    <a:pt x="12072" y="1492"/>
                  </a:cubicBezTo>
                  <a:cubicBezTo>
                    <a:pt x="11743" y="2117"/>
                    <a:pt x="11746" y="2675"/>
                    <a:pt x="11745" y="3167"/>
                  </a:cubicBezTo>
                  <a:lnTo>
                    <a:pt x="11741" y="3273"/>
                  </a:lnTo>
                  <a:cubicBezTo>
                    <a:pt x="11733" y="5013"/>
                    <a:pt x="11730" y="9079"/>
                    <a:pt x="11725" y="12697"/>
                  </a:cubicBezTo>
                  <a:cubicBezTo>
                    <a:pt x="12689" y="10787"/>
                    <a:pt x="14661" y="9563"/>
                    <a:pt x="17106" y="9563"/>
                  </a:cubicBezTo>
                  <a:cubicBezTo>
                    <a:pt x="18146" y="9563"/>
                    <a:pt x="19176" y="9819"/>
                    <a:pt x="20083" y="10301"/>
                  </a:cubicBezTo>
                  <a:cubicBezTo>
                    <a:pt x="20239" y="10384"/>
                    <a:pt x="20299" y="10577"/>
                    <a:pt x="20219" y="10737"/>
                  </a:cubicBezTo>
                  <a:cubicBezTo>
                    <a:pt x="20138" y="10897"/>
                    <a:pt x="19945" y="10962"/>
                    <a:pt x="19789" y="10879"/>
                  </a:cubicBezTo>
                  <a:cubicBezTo>
                    <a:pt x="18972" y="10446"/>
                    <a:pt x="18044" y="10215"/>
                    <a:pt x="17106" y="10215"/>
                  </a:cubicBezTo>
                  <a:cubicBezTo>
                    <a:pt x="13989" y="10215"/>
                    <a:pt x="11724" y="12424"/>
                    <a:pt x="11721" y="15469"/>
                  </a:cubicBezTo>
                  <a:cubicBezTo>
                    <a:pt x="11721" y="15470"/>
                    <a:pt x="11721" y="15473"/>
                    <a:pt x="11721" y="15473"/>
                  </a:cubicBezTo>
                  <a:cubicBezTo>
                    <a:pt x="11719" y="17747"/>
                    <a:pt x="11717" y="19412"/>
                    <a:pt x="11717" y="19452"/>
                  </a:cubicBezTo>
                  <a:cubicBezTo>
                    <a:pt x="11717" y="20523"/>
                    <a:pt x="12208" y="21600"/>
                    <a:pt x="13301" y="21600"/>
                  </a:cubicBezTo>
                  <a:cubicBezTo>
                    <a:pt x="13896" y="21600"/>
                    <a:pt x="14461" y="21274"/>
                    <a:pt x="14814" y="20724"/>
                  </a:cubicBezTo>
                  <a:cubicBezTo>
                    <a:pt x="15052" y="20352"/>
                    <a:pt x="15176" y="19914"/>
                    <a:pt x="15176" y="19452"/>
                  </a:cubicBezTo>
                  <a:cubicBezTo>
                    <a:pt x="15176" y="18266"/>
                    <a:pt x="14336" y="17300"/>
                    <a:pt x="13301" y="17300"/>
                  </a:cubicBezTo>
                  <a:cubicBezTo>
                    <a:pt x="13227" y="17300"/>
                    <a:pt x="13151" y="17302"/>
                    <a:pt x="13079" y="17312"/>
                  </a:cubicBezTo>
                  <a:cubicBezTo>
                    <a:pt x="12902" y="17334"/>
                    <a:pt x="12747" y="17209"/>
                    <a:pt x="12724" y="17031"/>
                  </a:cubicBezTo>
                  <a:cubicBezTo>
                    <a:pt x="12702" y="16852"/>
                    <a:pt x="12825" y="16691"/>
                    <a:pt x="12999" y="16668"/>
                  </a:cubicBezTo>
                  <a:cubicBezTo>
                    <a:pt x="13099" y="16655"/>
                    <a:pt x="13200" y="16647"/>
                    <a:pt x="13301" y="16647"/>
                  </a:cubicBezTo>
                  <a:cubicBezTo>
                    <a:pt x="14687" y="16647"/>
                    <a:pt x="15813" y="17906"/>
                    <a:pt x="15813" y="19452"/>
                  </a:cubicBezTo>
                  <a:cubicBezTo>
                    <a:pt x="15813" y="19625"/>
                    <a:pt x="15800" y="19794"/>
                    <a:pt x="15773" y="19961"/>
                  </a:cubicBezTo>
                  <a:cubicBezTo>
                    <a:pt x="17222" y="19894"/>
                    <a:pt x="17819" y="19429"/>
                    <a:pt x="18225" y="18147"/>
                  </a:cubicBezTo>
                  <a:cubicBezTo>
                    <a:pt x="18225" y="18145"/>
                    <a:pt x="18228" y="18146"/>
                    <a:pt x="18229" y="18143"/>
                  </a:cubicBezTo>
                  <a:cubicBezTo>
                    <a:pt x="18232" y="18132"/>
                    <a:pt x="18235" y="18122"/>
                    <a:pt x="18241" y="18111"/>
                  </a:cubicBezTo>
                  <a:cubicBezTo>
                    <a:pt x="18245" y="18102"/>
                    <a:pt x="18248" y="18090"/>
                    <a:pt x="18252" y="18082"/>
                  </a:cubicBezTo>
                  <a:cubicBezTo>
                    <a:pt x="18258" y="18073"/>
                    <a:pt x="18266" y="18067"/>
                    <a:pt x="18272" y="18058"/>
                  </a:cubicBezTo>
                  <a:cubicBezTo>
                    <a:pt x="18278" y="18049"/>
                    <a:pt x="18286" y="18041"/>
                    <a:pt x="18292" y="18033"/>
                  </a:cubicBezTo>
                  <a:cubicBezTo>
                    <a:pt x="18299" y="18026"/>
                    <a:pt x="18305" y="18016"/>
                    <a:pt x="18312" y="18009"/>
                  </a:cubicBezTo>
                  <a:cubicBezTo>
                    <a:pt x="18320" y="18002"/>
                    <a:pt x="18328" y="17995"/>
                    <a:pt x="18336" y="17988"/>
                  </a:cubicBezTo>
                  <a:cubicBezTo>
                    <a:pt x="18344" y="17982"/>
                    <a:pt x="18351" y="17978"/>
                    <a:pt x="18360" y="17972"/>
                  </a:cubicBezTo>
                  <a:cubicBezTo>
                    <a:pt x="18369" y="17966"/>
                    <a:pt x="18378" y="17961"/>
                    <a:pt x="18388" y="17956"/>
                  </a:cubicBezTo>
                  <a:cubicBezTo>
                    <a:pt x="18390" y="17955"/>
                    <a:pt x="18393" y="17953"/>
                    <a:pt x="18396" y="17952"/>
                  </a:cubicBezTo>
                  <a:cubicBezTo>
                    <a:pt x="19232" y="17561"/>
                    <a:pt x="20123" y="16627"/>
                    <a:pt x="20123" y="15665"/>
                  </a:cubicBezTo>
                  <a:cubicBezTo>
                    <a:pt x="20123" y="14979"/>
                    <a:pt x="19860" y="14371"/>
                    <a:pt x="19383" y="13949"/>
                  </a:cubicBezTo>
                  <a:cubicBezTo>
                    <a:pt x="18762" y="13399"/>
                    <a:pt x="17820" y="13197"/>
                    <a:pt x="16660" y="13370"/>
                  </a:cubicBezTo>
                  <a:cubicBezTo>
                    <a:pt x="16486" y="13397"/>
                    <a:pt x="16328" y="13275"/>
                    <a:pt x="16302" y="13097"/>
                  </a:cubicBezTo>
                  <a:cubicBezTo>
                    <a:pt x="16277" y="12919"/>
                    <a:pt x="16395" y="12752"/>
                    <a:pt x="16569" y="12726"/>
                  </a:cubicBezTo>
                  <a:cubicBezTo>
                    <a:pt x="18272" y="12473"/>
                    <a:pt x="19264" y="12983"/>
                    <a:pt x="19797" y="13456"/>
                  </a:cubicBezTo>
                  <a:cubicBezTo>
                    <a:pt x="20055" y="13684"/>
                    <a:pt x="20265" y="13954"/>
                    <a:pt x="20422" y="14255"/>
                  </a:cubicBezTo>
                  <a:cubicBezTo>
                    <a:pt x="20843" y="13727"/>
                    <a:pt x="21050" y="13181"/>
                    <a:pt x="21050" y="12596"/>
                  </a:cubicBezTo>
                  <a:cubicBezTo>
                    <a:pt x="21050" y="12341"/>
                    <a:pt x="21005" y="12167"/>
                    <a:pt x="20931" y="11907"/>
                  </a:cubicBezTo>
                  <a:lnTo>
                    <a:pt x="20923" y="11878"/>
                  </a:lnTo>
                  <a:cubicBezTo>
                    <a:pt x="20921" y="11871"/>
                    <a:pt x="20921" y="11865"/>
                    <a:pt x="20919" y="11858"/>
                  </a:cubicBezTo>
                  <a:cubicBezTo>
                    <a:pt x="20917" y="11845"/>
                    <a:pt x="20912" y="11834"/>
                    <a:pt x="20911" y="11821"/>
                  </a:cubicBezTo>
                  <a:cubicBezTo>
                    <a:pt x="20910" y="11810"/>
                    <a:pt x="20911" y="11799"/>
                    <a:pt x="20911" y="11788"/>
                  </a:cubicBezTo>
                  <a:cubicBezTo>
                    <a:pt x="20911" y="11778"/>
                    <a:pt x="20910" y="11766"/>
                    <a:pt x="20911" y="11756"/>
                  </a:cubicBezTo>
                  <a:cubicBezTo>
                    <a:pt x="20912" y="11745"/>
                    <a:pt x="20913" y="11734"/>
                    <a:pt x="20915" y="11723"/>
                  </a:cubicBezTo>
                  <a:cubicBezTo>
                    <a:pt x="20917" y="11713"/>
                    <a:pt x="20920" y="11705"/>
                    <a:pt x="20923" y="11695"/>
                  </a:cubicBezTo>
                  <a:cubicBezTo>
                    <a:pt x="20926" y="11684"/>
                    <a:pt x="20931" y="11676"/>
                    <a:pt x="20935" y="11666"/>
                  </a:cubicBezTo>
                  <a:cubicBezTo>
                    <a:pt x="20939" y="11657"/>
                    <a:pt x="20942" y="11647"/>
                    <a:pt x="20947" y="11638"/>
                  </a:cubicBezTo>
                  <a:cubicBezTo>
                    <a:pt x="20953" y="11626"/>
                    <a:pt x="20960" y="11616"/>
                    <a:pt x="20967" y="11605"/>
                  </a:cubicBezTo>
                  <a:cubicBezTo>
                    <a:pt x="20971" y="11599"/>
                    <a:pt x="20974" y="11591"/>
                    <a:pt x="20979" y="11585"/>
                  </a:cubicBezTo>
                  <a:cubicBezTo>
                    <a:pt x="21384" y="11066"/>
                    <a:pt x="21600" y="10440"/>
                    <a:pt x="21600" y="9775"/>
                  </a:cubicBezTo>
                  <a:cubicBezTo>
                    <a:pt x="21600" y="8176"/>
                    <a:pt x="20327" y="6877"/>
                    <a:pt x="18766" y="6877"/>
                  </a:cubicBezTo>
                  <a:cubicBezTo>
                    <a:pt x="18135" y="6877"/>
                    <a:pt x="17541" y="7083"/>
                    <a:pt x="17043" y="7476"/>
                  </a:cubicBezTo>
                  <a:cubicBezTo>
                    <a:pt x="16903" y="7586"/>
                    <a:pt x="16700" y="7562"/>
                    <a:pt x="16593" y="7419"/>
                  </a:cubicBezTo>
                  <a:cubicBezTo>
                    <a:pt x="16485" y="7276"/>
                    <a:pt x="16513" y="7068"/>
                    <a:pt x="16653" y="6958"/>
                  </a:cubicBezTo>
                  <a:cubicBezTo>
                    <a:pt x="17263" y="6477"/>
                    <a:pt x="17994" y="6224"/>
                    <a:pt x="18766" y="6224"/>
                  </a:cubicBezTo>
                  <a:cubicBezTo>
                    <a:pt x="19595" y="6224"/>
                    <a:pt x="20358" y="6525"/>
                    <a:pt x="20955" y="7023"/>
                  </a:cubicBezTo>
                  <a:cubicBezTo>
                    <a:pt x="20875" y="6087"/>
                    <a:pt x="20635" y="5547"/>
                    <a:pt x="20262" y="5136"/>
                  </a:cubicBezTo>
                  <a:cubicBezTo>
                    <a:pt x="20233" y="5252"/>
                    <a:pt x="20194" y="5361"/>
                    <a:pt x="20147" y="5495"/>
                  </a:cubicBezTo>
                  <a:cubicBezTo>
                    <a:pt x="20125" y="5559"/>
                    <a:pt x="20102" y="5630"/>
                    <a:pt x="20075" y="5711"/>
                  </a:cubicBezTo>
                  <a:cubicBezTo>
                    <a:pt x="20030" y="5847"/>
                    <a:pt x="19906" y="5935"/>
                    <a:pt x="19773" y="5935"/>
                  </a:cubicBezTo>
                  <a:cubicBezTo>
                    <a:pt x="19739" y="5935"/>
                    <a:pt x="19703" y="5926"/>
                    <a:pt x="19669" y="5915"/>
                  </a:cubicBezTo>
                  <a:cubicBezTo>
                    <a:pt x="19503" y="5857"/>
                    <a:pt x="19414" y="5673"/>
                    <a:pt x="19470" y="5503"/>
                  </a:cubicBezTo>
                  <a:cubicBezTo>
                    <a:pt x="19499" y="5418"/>
                    <a:pt x="19526" y="5342"/>
                    <a:pt x="19550" y="5275"/>
                  </a:cubicBezTo>
                  <a:cubicBezTo>
                    <a:pt x="19657" y="4968"/>
                    <a:pt x="19701" y="4842"/>
                    <a:pt x="19701" y="4353"/>
                  </a:cubicBezTo>
                  <a:cubicBezTo>
                    <a:pt x="19701" y="2928"/>
                    <a:pt x="18784" y="1773"/>
                    <a:pt x="17532" y="1512"/>
                  </a:cubicBezTo>
                  <a:cubicBezTo>
                    <a:pt x="17719" y="2004"/>
                    <a:pt x="17819" y="2561"/>
                    <a:pt x="17819" y="3163"/>
                  </a:cubicBezTo>
                  <a:cubicBezTo>
                    <a:pt x="17819" y="4241"/>
                    <a:pt x="17340" y="5500"/>
                    <a:pt x="16012" y="6347"/>
                  </a:cubicBezTo>
                  <a:cubicBezTo>
                    <a:pt x="15400" y="6737"/>
                    <a:pt x="14356" y="7042"/>
                    <a:pt x="12860" y="6290"/>
                  </a:cubicBezTo>
                  <a:cubicBezTo>
                    <a:pt x="12702" y="6210"/>
                    <a:pt x="12635" y="6015"/>
                    <a:pt x="12712" y="5853"/>
                  </a:cubicBezTo>
                  <a:cubicBezTo>
                    <a:pt x="12790" y="5692"/>
                    <a:pt x="12980" y="5627"/>
                    <a:pt x="13138" y="5707"/>
                  </a:cubicBezTo>
                  <a:cubicBezTo>
                    <a:pt x="14129" y="6205"/>
                    <a:pt x="14983" y="6233"/>
                    <a:pt x="15673" y="5792"/>
                  </a:cubicBezTo>
                  <a:cubicBezTo>
                    <a:pt x="16654" y="5167"/>
                    <a:pt x="17182" y="4287"/>
                    <a:pt x="17182" y="3163"/>
                  </a:cubicBezTo>
                  <a:cubicBezTo>
                    <a:pt x="17182" y="2458"/>
                    <a:pt x="17021" y="1826"/>
                    <a:pt x="16732" y="1317"/>
                  </a:cubicBezTo>
                  <a:cubicBezTo>
                    <a:pt x="16727" y="1309"/>
                    <a:pt x="16721" y="1304"/>
                    <a:pt x="16716" y="1296"/>
                  </a:cubicBezTo>
                  <a:cubicBezTo>
                    <a:pt x="16253" y="496"/>
                    <a:pt x="15477" y="0"/>
                    <a:pt x="14547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 lvl="0" algn="ctr"/>
              <a:endParaRPr sz="525">
                <a:latin typeface="Lato Light"/>
                <a:cs typeface="Lato Light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381461D-A787-4978-A0A0-6F7010E43293}"/>
              </a:ext>
            </a:extLst>
          </p:cNvPr>
          <p:cNvSpPr txBox="1"/>
          <p:nvPr/>
        </p:nvSpPr>
        <p:spPr>
          <a:xfrm>
            <a:off x="4353109" y="1337036"/>
            <a:ext cx="40008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vi-VN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Bạn bè rủ, người yêu đăng ký nên nộp hồ sơ theo</a:t>
            </a:r>
            <a:endParaRPr lang="vi-VN" sz="16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320132-41CE-4ADD-82AF-A845D1989523}"/>
              </a:ext>
            </a:extLst>
          </p:cNvPr>
          <p:cNvSpPr txBox="1"/>
          <p:nvPr/>
        </p:nvSpPr>
        <p:spPr>
          <a:xfrm>
            <a:off x="4284118" y="2363061"/>
            <a:ext cx="40008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600" dirty="0">
                <a:solidFill>
                  <a:srgbClr val="333333"/>
                </a:solidFill>
                <a:latin typeface="Arial" panose="020B0604020202020204" pitchFamily="34" charset="0"/>
              </a:rPr>
              <a:t>Đăng ký những ngành theo xu hướng trên mạng xã hội như kinh tế, kế toán, luật,… mà không biết có hợp với mình hay không</a:t>
            </a:r>
            <a:endParaRPr lang="vi-VN" sz="1600" dirty="0">
              <a:solidFill>
                <a:srgbClr val="333333"/>
              </a:solidFill>
              <a:latin typeface="Helvetica Neue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700C74-89D6-40BE-9F7F-D1C95419F950}"/>
              </a:ext>
            </a:extLst>
          </p:cNvPr>
          <p:cNvSpPr txBox="1"/>
          <p:nvPr/>
        </p:nvSpPr>
        <p:spPr>
          <a:xfrm>
            <a:off x="4284118" y="3417809"/>
            <a:ext cx="450387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600" dirty="0">
                <a:solidFill>
                  <a:srgbClr val="333333"/>
                </a:solidFill>
                <a:latin typeface="Arial" panose="020B0604020202020204" pitchFamily="34" charset="0"/>
              </a:rPr>
              <a:t>Không tìm hiểu thông tin tuyển sinh, không quan tâm đến ngành nghề, đến giai đoạn nước rút thì chọn bừa một ngành có mức điểm vừa phải.</a:t>
            </a:r>
            <a:endParaRPr lang="vi-VN" sz="1600" dirty="0">
              <a:solidFill>
                <a:srgbClr val="333333"/>
              </a:solidFill>
              <a:latin typeface="Helvetica Neue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EE04F25-7E04-4FF5-925A-CD0339243FD9}"/>
              </a:ext>
            </a:extLst>
          </p:cNvPr>
          <p:cNvGrpSpPr/>
          <p:nvPr/>
        </p:nvGrpSpPr>
        <p:grpSpPr>
          <a:xfrm flipH="1">
            <a:off x="2493018" y="1610965"/>
            <a:ext cx="1717477" cy="2560320"/>
            <a:chOff x="4496388" y="400164"/>
            <a:chExt cx="3739090" cy="3691306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F09788F-CED5-4466-841B-CA230CC9C07B}"/>
                </a:ext>
              </a:extLst>
            </p:cNvPr>
            <p:cNvCxnSpPr>
              <a:cxnSpLocks/>
            </p:cNvCxnSpPr>
            <p:nvPr/>
          </p:nvCxnSpPr>
          <p:spPr>
            <a:xfrm>
              <a:off x="4496388" y="563136"/>
              <a:ext cx="2986087" cy="12803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E96F370-3D84-4CE0-B734-53341212A8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1789" y="400164"/>
              <a:ext cx="7572" cy="3691306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A907440-B31C-4144-9BE9-7AABF072BACF}"/>
                </a:ext>
              </a:extLst>
            </p:cNvPr>
            <p:cNvCxnSpPr/>
            <p:nvPr/>
          </p:nvCxnSpPr>
          <p:spPr>
            <a:xfrm>
              <a:off x="6453089" y="3962400"/>
              <a:ext cx="820595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BA59EF3-0CA5-4101-9F35-B207E772F6F0}"/>
                </a:ext>
              </a:extLst>
            </p:cNvPr>
            <p:cNvCxnSpPr/>
            <p:nvPr/>
          </p:nvCxnSpPr>
          <p:spPr>
            <a:xfrm>
              <a:off x="4528186" y="2083528"/>
              <a:ext cx="2787017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9DC4CFD-CE67-44A1-870C-14B16D2EA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43826" y="2772927"/>
              <a:ext cx="1791652" cy="1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FBD14ED-9D7B-4D87-8C1C-C342300925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1992" y="3477442"/>
              <a:ext cx="2189799" cy="13849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6A783D9-F8E5-46E2-9E48-5C2C56BDD9E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70885" y="1369465"/>
              <a:ext cx="0" cy="2372982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580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245C7E9-F561-4435-8329-D5FAE5D97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241" y="191368"/>
            <a:ext cx="6133449" cy="1325563"/>
          </a:xfrm>
        </p:spPr>
        <p:txBody>
          <a:bodyPr>
            <a:normAutofit/>
          </a:bodyPr>
          <a:lstStyle/>
          <a:p>
            <a:pPr algn="l"/>
            <a:r>
              <a:rPr lang="vi-VN" sz="2400" dirty="0">
                <a:solidFill>
                  <a:schemeClr val="bg1">
                    <a:lumMod val="10000"/>
                  </a:schemeClr>
                </a:solidFill>
                <a:latin typeface="Arial (Headings)"/>
                <a:cs typeface="Calibri" panose="020F0502020204030204" pitchFamily="34" charset="0"/>
              </a:rPr>
              <a:t>GIẢI QUYẾT</a:t>
            </a:r>
            <a:endParaRPr lang="en-US" sz="2400" dirty="0">
              <a:solidFill>
                <a:schemeClr val="bg1">
                  <a:lumMod val="10000"/>
                </a:schemeClr>
              </a:solidFill>
              <a:latin typeface="Arial (Headings)"/>
              <a:cs typeface="Calibri" panose="020F050202020403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4A07D0C-8829-4492-BF91-23082FB9C7CB}"/>
              </a:ext>
            </a:extLst>
          </p:cNvPr>
          <p:cNvCxnSpPr/>
          <p:nvPr/>
        </p:nvCxnSpPr>
        <p:spPr>
          <a:xfrm>
            <a:off x="1011381" y="716971"/>
            <a:ext cx="292608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25554">
            <a:extLst>
              <a:ext uri="{FF2B5EF4-FFF2-40B4-BE49-F238E27FC236}">
                <a16:creationId xmlns:a16="http://schemas.microsoft.com/office/drawing/2014/main" id="{EB4691C1-D4C2-440E-A731-34B71E73ED28}"/>
              </a:ext>
            </a:extLst>
          </p:cNvPr>
          <p:cNvGrpSpPr/>
          <p:nvPr/>
        </p:nvGrpSpPr>
        <p:grpSpPr>
          <a:xfrm>
            <a:off x="511730" y="2237458"/>
            <a:ext cx="1773383" cy="2159634"/>
            <a:chOff x="0" y="0"/>
            <a:chExt cx="3424644" cy="4502949"/>
          </a:xfrm>
          <a:solidFill>
            <a:schemeClr val="accent2"/>
          </a:solidFill>
        </p:grpSpPr>
        <p:sp>
          <p:nvSpPr>
            <p:cNvPr id="10" name="Shape 25552">
              <a:extLst>
                <a:ext uri="{FF2B5EF4-FFF2-40B4-BE49-F238E27FC236}">
                  <a16:creationId xmlns:a16="http://schemas.microsoft.com/office/drawing/2014/main" id="{ECDD6A96-542E-4868-8FE1-606680C6C2E4}"/>
                </a:ext>
              </a:extLst>
            </p:cNvPr>
            <p:cNvSpPr/>
            <p:nvPr/>
          </p:nvSpPr>
          <p:spPr>
            <a:xfrm>
              <a:off x="1088928" y="3495385"/>
              <a:ext cx="1246787" cy="10075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2" y="0"/>
                  </a:moveTo>
                  <a:cubicBezTo>
                    <a:pt x="789" y="0"/>
                    <a:pt x="0" y="971"/>
                    <a:pt x="0" y="2173"/>
                  </a:cubicBezTo>
                  <a:cubicBezTo>
                    <a:pt x="0" y="3375"/>
                    <a:pt x="789" y="4346"/>
                    <a:pt x="1762" y="4346"/>
                  </a:cubicBezTo>
                  <a:lnTo>
                    <a:pt x="19844" y="4346"/>
                  </a:lnTo>
                  <a:cubicBezTo>
                    <a:pt x="20816" y="4346"/>
                    <a:pt x="21600" y="3375"/>
                    <a:pt x="21600" y="2173"/>
                  </a:cubicBezTo>
                  <a:cubicBezTo>
                    <a:pt x="21600" y="971"/>
                    <a:pt x="20816" y="0"/>
                    <a:pt x="19844" y="0"/>
                  </a:cubicBezTo>
                  <a:lnTo>
                    <a:pt x="1762" y="0"/>
                  </a:lnTo>
                  <a:close/>
                  <a:moveTo>
                    <a:pt x="1762" y="5941"/>
                  </a:moveTo>
                  <a:cubicBezTo>
                    <a:pt x="789" y="5941"/>
                    <a:pt x="0" y="6911"/>
                    <a:pt x="0" y="8114"/>
                  </a:cubicBezTo>
                  <a:cubicBezTo>
                    <a:pt x="0" y="9316"/>
                    <a:pt x="789" y="10295"/>
                    <a:pt x="1762" y="10295"/>
                  </a:cubicBezTo>
                  <a:lnTo>
                    <a:pt x="19844" y="10295"/>
                  </a:lnTo>
                  <a:cubicBezTo>
                    <a:pt x="20816" y="10295"/>
                    <a:pt x="21600" y="9316"/>
                    <a:pt x="21600" y="8114"/>
                  </a:cubicBezTo>
                  <a:cubicBezTo>
                    <a:pt x="21600" y="6911"/>
                    <a:pt x="20816" y="5941"/>
                    <a:pt x="19844" y="5941"/>
                  </a:cubicBezTo>
                  <a:lnTo>
                    <a:pt x="1762" y="5941"/>
                  </a:lnTo>
                  <a:close/>
                  <a:moveTo>
                    <a:pt x="2935" y="11890"/>
                  </a:moveTo>
                  <a:cubicBezTo>
                    <a:pt x="2935" y="17257"/>
                    <a:pt x="6463" y="21600"/>
                    <a:pt x="10806" y="21600"/>
                  </a:cubicBezTo>
                  <a:cubicBezTo>
                    <a:pt x="15149" y="21600"/>
                    <a:pt x="18665" y="17257"/>
                    <a:pt x="18665" y="11890"/>
                  </a:cubicBezTo>
                  <a:lnTo>
                    <a:pt x="2935" y="1189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525">
                <a:latin typeface="Lato Light"/>
                <a:cs typeface="Lato Light"/>
              </a:endParaRPr>
            </a:p>
          </p:txBody>
        </p:sp>
        <p:sp>
          <p:nvSpPr>
            <p:cNvPr id="11" name="Shape 25553">
              <a:extLst>
                <a:ext uri="{FF2B5EF4-FFF2-40B4-BE49-F238E27FC236}">
                  <a16:creationId xmlns:a16="http://schemas.microsoft.com/office/drawing/2014/main" id="{95C87BAB-3749-4212-A354-DF1AD3EE5FCC}"/>
                </a:ext>
              </a:extLst>
            </p:cNvPr>
            <p:cNvSpPr/>
            <p:nvPr/>
          </p:nvSpPr>
          <p:spPr>
            <a:xfrm rot="10800000" flipH="1">
              <a:off x="0" y="-1"/>
              <a:ext cx="3424644" cy="3343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7049" y="0"/>
                  </a:moveTo>
                  <a:cubicBezTo>
                    <a:pt x="6119" y="0"/>
                    <a:pt x="5347" y="496"/>
                    <a:pt x="4884" y="1296"/>
                  </a:cubicBezTo>
                  <a:cubicBezTo>
                    <a:pt x="4879" y="1304"/>
                    <a:pt x="4873" y="1309"/>
                    <a:pt x="4868" y="1317"/>
                  </a:cubicBezTo>
                  <a:cubicBezTo>
                    <a:pt x="4579" y="1826"/>
                    <a:pt x="4414" y="2458"/>
                    <a:pt x="4414" y="3163"/>
                  </a:cubicBezTo>
                  <a:cubicBezTo>
                    <a:pt x="4414" y="4287"/>
                    <a:pt x="4946" y="5167"/>
                    <a:pt x="5927" y="5792"/>
                  </a:cubicBezTo>
                  <a:cubicBezTo>
                    <a:pt x="6617" y="6233"/>
                    <a:pt x="7467" y="6205"/>
                    <a:pt x="8458" y="5707"/>
                  </a:cubicBezTo>
                  <a:cubicBezTo>
                    <a:pt x="8616" y="5627"/>
                    <a:pt x="8806" y="5692"/>
                    <a:pt x="8884" y="5853"/>
                  </a:cubicBezTo>
                  <a:cubicBezTo>
                    <a:pt x="8961" y="6015"/>
                    <a:pt x="8898" y="6210"/>
                    <a:pt x="8740" y="6290"/>
                  </a:cubicBezTo>
                  <a:cubicBezTo>
                    <a:pt x="7244" y="7042"/>
                    <a:pt x="6200" y="6737"/>
                    <a:pt x="5588" y="6347"/>
                  </a:cubicBezTo>
                  <a:cubicBezTo>
                    <a:pt x="4260" y="5500"/>
                    <a:pt x="3777" y="4241"/>
                    <a:pt x="3777" y="3163"/>
                  </a:cubicBezTo>
                  <a:cubicBezTo>
                    <a:pt x="3777" y="2561"/>
                    <a:pt x="3881" y="2004"/>
                    <a:pt x="4068" y="1512"/>
                  </a:cubicBezTo>
                  <a:cubicBezTo>
                    <a:pt x="2816" y="1773"/>
                    <a:pt x="1899" y="2928"/>
                    <a:pt x="1899" y="4353"/>
                  </a:cubicBezTo>
                  <a:cubicBezTo>
                    <a:pt x="1899" y="4842"/>
                    <a:pt x="1943" y="4968"/>
                    <a:pt x="2050" y="5275"/>
                  </a:cubicBezTo>
                  <a:cubicBezTo>
                    <a:pt x="2074" y="5342"/>
                    <a:pt x="2101" y="5418"/>
                    <a:pt x="2130" y="5503"/>
                  </a:cubicBezTo>
                  <a:cubicBezTo>
                    <a:pt x="2186" y="5673"/>
                    <a:pt x="2093" y="5857"/>
                    <a:pt x="1927" y="5915"/>
                  </a:cubicBezTo>
                  <a:cubicBezTo>
                    <a:pt x="1893" y="5926"/>
                    <a:pt x="1861" y="5935"/>
                    <a:pt x="1827" y="5935"/>
                  </a:cubicBezTo>
                  <a:cubicBezTo>
                    <a:pt x="1694" y="5935"/>
                    <a:pt x="1570" y="5847"/>
                    <a:pt x="1525" y="5711"/>
                  </a:cubicBezTo>
                  <a:cubicBezTo>
                    <a:pt x="1498" y="5630"/>
                    <a:pt x="1471" y="5559"/>
                    <a:pt x="1449" y="5495"/>
                  </a:cubicBezTo>
                  <a:cubicBezTo>
                    <a:pt x="1402" y="5361"/>
                    <a:pt x="1367" y="5252"/>
                    <a:pt x="1338" y="5136"/>
                  </a:cubicBezTo>
                  <a:cubicBezTo>
                    <a:pt x="965" y="5547"/>
                    <a:pt x="725" y="6087"/>
                    <a:pt x="645" y="7023"/>
                  </a:cubicBezTo>
                  <a:cubicBezTo>
                    <a:pt x="1242" y="6525"/>
                    <a:pt x="2001" y="6224"/>
                    <a:pt x="2830" y="6224"/>
                  </a:cubicBezTo>
                  <a:cubicBezTo>
                    <a:pt x="2831" y="6224"/>
                    <a:pt x="2834" y="6224"/>
                    <a:pt x="2834" y="6224"/>
                  </a:cubicBezTo>
                  <a:cubicBezTo>
                    <a:pt x="3606" y="6224"/>
                    <a:pt x="4337" y="6477"/>
                    <a:pt x="4947" y="6958"/>
                  </a:cubicBezTo>
                  <a:cubicBezTo>
                    <a:pt x="5087" y="7068"/>
                    <a:pt x="5111" y="7276"/>
                    <a:pt x="5003" y="7419"/>
                  </a:cubicBezTo>
                  <a:cubicBezTo>
                    <a:pt x="4896" y="7562"/>
                    <a:pt x="4697" y="7586"/>
                    <a:pt x="4557" y="7476"/>
                  </a:cubicBezTo>
                  <a:cubicBezTo>
                    <a:pt x="4059" y="7083"/>
                    <a:pt x="3461" y="6877"/>
                    <a:pt x="2830" y="6877"/>
                  </a:cubicBezTo>
                  <a:cubicBezTo>
                    <a:pt x="1269" y="6877"/>
                    <a:pt x="0" y="8176"/>
                    <a:pt x="0" y="9775"/>
                  </a:cubicBezTo>
                  <a:cubicBezTo>
                    <a:pt x="0" y="10440"/>
                    <a:pt x="216" y="11066"/>
                    <a:pt x="621" y="11585"/>
                  </a:cubicBezTo>
                  <a:cubicBezTo>
                    <a:pt x="626" y="11591"/>
                    <a:pt x="629" y="11599"/>
                    <a:pt x="633" y="11605"/>
                  </a:cubicBezTo>
                  <a:cubicBezTo>
                    <a:pt x="640" y="11616"/>
                    <a:pt x="647" y="11626"/>
                    <a:pt x="653" y="11638"/>
                  </a:cubicBezTo>
                  <a:cubicBezTo>
                    <a:pt x="658" y="11647"/>
                    <a:pt x="661" y="11657"/>
                    <a:pt x="665" y="11666"/>
                  </a:cubicBezTo>
                  <a:cubicBezTo>
                    <a:pt x="669" y="11676"/>
                    <a:pt x="674" y="11684"/>
                    <a:pt x="677" y="11695"/>
                  </a:cubicBezTo>
                  <a:cubicBezTo>
                    <a:pt x="680" y="11705"/>
                    <a:pt x="679" y="11713"/>
                    <a:pt x="681" y="11723"/>
                  </a:cubicBezTo>
                  <a:cubicBezTo>
                    <a:pt x="683" y="11734"/>
                    <a:pt x="688" y="11745"/>
                    <a:pt x="689" y="11756"/>
                  </a:cubicBezTo>
                  <a:cubicBezTo>
                    <a:pt x="690" y="11766"/>
                    <a:pt x="689" y="11778"/>
                    <a:pt x="689" y="11788"/>
                  </a:cubicBezTo>
                  <a:cubicBezTo>
                    <a:pt x="689" y="11799"/>
                    <a:pt x="690" y="11810"/>
                    <a:pt x="689" y="11821"/>
                  </a:cubicBezTo>
                  <a:cubicBezTo>
                    <a:pt x="688" y="11834"/>
                    <a:pt x="683" y="11845"/>
                    <a:pt x="681" y="11858"/>
                  </a:cubicBezTo>
                  <a:cubicBezTo>
                    <a:pt x="679" y="11865"/>
                    <a:pt x="679" y="11871"/>
                    <a:pt x="677" y="11878"/>
                  </a:cubicBezTo>
                  <a:lnTo>
                    <a:pt x="669" y="11907"/>
                  </a:lnTo>
                  <a:cubicBezTo>
                    <a:pt x="595" y="12167"/>
                    <a:pt x="546" y="12341"/>
                    <a:pt x="546" y="12596"/>
                  </a:cubicBezTo>
                  <a:cubicBezTo>
                    <a:pt x="546" y="13181"/>
                    <a:pt x="753" y="13727"/>
                    <a:pt x="1174" y="14255"/>
                  </a:cubicBezTo>
                  <a:cubicBezTo>
                    <a:pt x="1331" y="13954"/>
                    <a:pt x="1541" y="13684"/>
                    <a:pt x="1799" y="13456"/>
                  </a:cubicBezTo>
                  <a:cubicBezTo>
                    <a:pt x="2333" y="12983"/>
                    <a:pt x="3324" y="12473"/>
                    <a:pt x="5027" y="12726"/>
                  </a:cubicBezTo>
                  <a:cubicBezTo>
                    <a:pt x="5201" y="12752"/>
                    <a:pt x="5323" y="12919"/>
                    <a:pt x="5298" y="13097"/>
                  </a:cubicBezTo>
                  <a:cubicBezTo>
                    <a:pt x="5272" y="13275"/>
                    <a:pt x="5110" y="13397"/>
                    <a:pt x="4936" y="13370"/>
                  </a:cubicBezTo>
                  <a:cubicBezTo>
                    <a:pt x="3776" y="13197"/>
                    <a:pt x="2838" y="13399"/>
                    <a:pt x="2217" y="13949"/>
                  </a:cubicBezTo>
                  <a:cubicBezTo>
                    <a:pt x="1740" y="14371"/>
                    <a:pt x="1477" y="14979"/>
                    <a:pt x="1477" y="15665"/>
                  </a:cubicBezTo>
                  <a:cubicBezTo>
                    <a:pt x="1477" y="16627"/>
                    <a:pt x="2368" y="17561"/>
                    <a:pt x="3204" y="17952"/>
                  </a:cubicBezTo>
                  <a:cubicBezTo>
                    <a:pt x="3207" y="17953"/>
                    <a:pt x="3206" y="17955"/>
                    <a:pt x="3208" y="17956"/>
                  </a:cubicBezTo>
                  <a:cubicBezTo>
                    <a:pt x="3218" y="17961"/>
                    <a:pt x="3227" y="17966"/>
                    <a:pt x="3236" y="17972"/>
                  </a:cubicBezTo>
                  <a:cubicBezTo>
                    <a:pt x="3245" y="17978"/>
                    <a:pt x="3256" y="17982"/>
                    <a:pt x="3264" y="17988"/>
                  </a:cubicBezTo>
                  <a:cubicBezTo>
                    <a:pt x="3272" y="17995"/>
                    <a:pt x="3280" y="18002"/>
                    <a:pt x="3288" y="18009"/>
                  </a:cubicBezTo>
                  <a:cubicBezTo>
                    <a:pt x="3295" y="18016"/>
                    <a:pt x="3301" y="18026"/>
                    <a:pt x="3308" y="18033"/>
                  </a:cubicBezTo>
                  <a:cubicBezTo>
                    <a:pt x="3314" y="18041"/>
                    <a:pt x="3322" y="18049"/>
                    <a:pt x="3328" y="18058"/>
                  </a:cubicBezTo>
                  <a:cubicBezTo>
                    <a:pt x="3334" y="18067"/>
                    <a:pt x="3338" y="18073"/>
                    <a:pt x="3344" y="18082"/>
                  </a:cubicBezTo>
                  <a:cubicBezTo>
                    <a:pt x="3348" y="18090"/>
                    <a:pt x="3352" y="18102"/>
                    <a:pt x="3355" y="18111"/>
                  </a:cubicBezTo>
                  <a:cubicBezTo>
                    <a:pt x="3361" y="18122"/>
                    <a:pt x="3368" y="18132"/>
                    <a:pt x="3371" y="18143"/>
                  </a:cubicBezTo>
                  <a:cubicBezTo>
                    <a:pt x="3372" y="18146"/>
                    <a:pt x="3375" y="18145"/>
                    <a:pt x="3375" y="18147"/>
                  </a:cubicBezTo>
                  <a:cubicBezTo>
                    <a:pt x="3781" y="19429"/>
                    <a:pt x="4378" y="19894"/>
                    <a:pt x="5827" y="19961"/>
                  </a:cubicBezTo>
                  <a:cubicBezTo>
                    <a:pt x="5800" y="19794"/>
                    <a:pt x="5783" y="19625"/>
                    <a:pt x="5783" y="19452"/>
                  </a:cubicBezTo>
                  <a:cubicBezTo>
                    <a:pt x="5783" y="17906"/>
                    <a:pt x="6913" y="16647"/>
                    <a:pt x="8299" y="16647"/>
                  </a:cubicBezTo>
                  <a:cubicBezTo>
                    <a:pt x="8400" y="16647"/>
                    <a:pt x="8501" y="16655"/>
                    <a:pt x="8601" y="16668"/>
                  </a:cubicBezTo>
                  <a:cubicBezTo>
                    <a:pt x="8775" y="16691"/>
                    <a:pt x="8898" y="16852"/>
                    <a:pt x="8876" y="17031"/>
                  </a:cubicBezTo>
                  <a:cubicBezTo>
                    <a:pt x="8853" y="17209"/>
                    <a:pt x="8694" y="17334"/>
                    <a:pt x="8517" y="17312"/>
                  </a:cubicBezTo>
                  <a:cubicBezTo>
                    <a:pt x="8445" y="17302"/>
                    <a:pt x="8373" y="17300"/>
                    <a:pt x="8299" y="17300"/>
                  </a:cubicBezTo>
                  <a:cubicBezTo>
                    <a:pt x="7264" y="17300"/>
                    <a:pt x="6420" y="18266"/>
                    <a:pt x="6420" y="19452"/>
                  </a:cubicBezTo>
                  <a:cubicBezTo>
                    <a:pt x="6420" y="19914"/>
                    <a:pt x="6548" y="20352"/>
                    <a:pt x="6786" y="20724"/>
                  </a:cubicBezTo>
                  <a:cubicBezTo>
                    <a:pt x="7139" y="21274"/>
                    <a:pt x="7704" y="21600"/>
                    <a:pt x="8299" y="21600"/>
                  </a:cubicBezTo>
                  <a:cubicBezTo>
                    <a:pt x="9392" y="21600"/>
                    <a:pt x="9883" y="20523"/>
                    <a:pt x="9883" y="19452"/>
                  </a:cubicBezTo>
                  <a:cubicBezTo>
                    <a:pt x="9883" y="19412"/>
                    <a:pt x="9881" y="17747"/>
                    <a:pt x="9879" y="15473"/>
                  </a:cubicBezTo>
                  <a:cubicBezTo>
                    <a:pt x="9879" y="15473"/>
                    <a:pt x="9879" y="15470"/>
                    <a:pt x="9879" y="15469"/>
                  </a:cubicBezTo>
                  <a:cubicBezTo>
                    <a:pt x="9876" y="12424"/>
                    <a:pt x="7611" y="10215"/>
                    <a:pt x="4494" y="10215"/>
                  </a:cubicBezTo>
                  <a:cubicBezTo>
                    <a:pt x="3556" y="10215"/>
                    <a:pt x="2628" y="10446"/>
                    <a:pt x="1811" y="10879"/>
                  </a:cubicBezTo>
                  <a:cubicBezTo>
                    <a:pt x="1655" y="10962"/>
                    <a:pt x="1462" y="10897"/>
                    <a:pt x="1381" y="10737"/>
                  </a:cubicBezTo>
                  <a:cubicBezTo>
                    <a:pt x="1301" y="10577"/>
                    <a:pt x="1361" y="10384"/>
                    <a:pt x="1517" y="10301"/>
                  </a:cubicBezTo>
                  <a:cubicBezTo>
                    <a:pt x="2424" y="9819"/>
                    <a:pt x="3454" y="9563"/>
                    <a:pt x="4494" y="9563"/>
                  </a:cubicBezTo>
                  <a:cubicBezTo>
                    <a:pt x="6939" y="9563"/>
                    <a:pt x="8911" y="10787"/>
                    <a:pt x="9875" y="12697"/>
                  </a:cubicBezTo>
                  <a:cubicBezTo>
                    <a:pt x="9870" y="9079"/>
                    <a:pt x="9863" y="5013"/>
                    <a:pt x="9855" y="3273"/>
                  </a:cubicBezTo>
                  <a:lnTo>
                    <a:pt x="9855" y="3167"/>
                  </a:lnTo>
                  <a:cubicBezTo>
                    <a:pt x="9854" y="2675"/>
                    <a:pt x="9853" y="2117"/>
                    <a:pt x="9524" y="1492"/>
                  </a:cubicBezTo>
                  <a:cubicBezTo>
                    <a:pt x="9040" y="571"/>
                    <a:pt x="8091" y="0"/>
                    <a:pt x="7049" y="0"/>
                  </a:cubicBezTo>
                  <a:close/>
                  <a:moveTo>
                    <a:pt x="14547" y="0"/>
                  </a:moveTo>
                  <a:cubicBezTo>
                    <a:pt x="13505" y="0"/>
                    <a:pt x="12556" y="571"/>
                    <a:pt x="12072" y="1492"/>
                  </a:cubicBezTo>
                  <a:cubicBezTo>
                    <a:pt x="11743" y="2117"/>
                    <a:pt x="11746" y="2675"/>
                    <a:pt x="11745" y="3167"/>
                  </a:cubicBezTo>
                  <a:lnTo>
                    <a:pt x="11741" y="3273"/>
                  </a:lnTo>
                  <a:cubicBezTo>
                    <a:pt x="11733" y="5013"/>
                    <a:pt x="11730" y="9079"/>
                    <a:pt x="11725" y="12697"/>
                  </a:cubicBezTo>
                  <a:cubicBezTo>
                    <a:pt x="12689" y="10787"/>
                    <a:pt x="14661" y="9563"/>
                    <a:pt x="17106" y="9563"/>
                  </a:cubicBezTo>
                  <a:cubicBezTo>
                    <a:pt x="18146" y="9563"/>
                    <a:pt x="19176" y="9819"/>
                    <a:pt x="20083" y="10301"/>
                  </a:cubicBezTo>
                  <a:cubicBezTo>
                    <a:pt x="20239" y="10384"/>
                    <a:pt x="20299" y="10577"/>
                    <a:pt x="20219" y="10737"/>
                  </a:cubicBezTo>
                  <a:cubicBezTo>
                    <a:pt x="20138" y="10897"/>
                    <a:pt x="19945" y="10962"/>
                    <a:pt x="19789" y="10879"/>
                  </a:cubicBezTo>
                  <a:cubicBezTo>
                    <a:pt x="18972" y="10446"/>
                    <a:pt x="18044" y="10215"/>
                    <a:pt x="17106" y="10215"/>
                  </a:cubicBezTo>
                  <a:cubicBezTo>
                    <a:pt x="13989" y="10215"/>
                    <a:pt x="11724" y="12424"/>
                    <a:pt x="11721" y="15469"/>
                  </a:cubicBezTo>
                  <a:cubicBezTo>
                    <a:pt x="11721" y="15470"/>
                    <a:pt x="11721" y="15473"/>
                    <a:pt x="11721" y="15473"/>
                  </a:cubicBezTo>
                  <a:cubicBezTo>
                    <a:pt x="11719" y="17747"/>
                    <a:pt x="11717" y="19412"/>
                    <a:pt x="11717" y="19452"/>
                  </a:cubicBezTo>
                  <a:cubicBezTo>
                    <a:pt x="11717" y="20523"/>
                    <a:pt x="12208" y="21600"/>
                    <a:pt x="13301" y="21600"/>
                  </a:cubicBezTo>
                  <a:cubicBezTo>
                    <a:pt x="13896" y="21600"/>
                    <a:pt x="14461" y="21274"/>
                    <a:pt x="14814" y="20724"/>
                  </a:cubicBezTo>
                  <a:cubicBezTo>
                    <a:pt x="15052" y="20352"/>
                    <a:pt x="15176" y="19914"/>
                    <a:pt x="15176" y="19452"/>
                  </a:cubicBezTo>
                  <a:cubicBezTo>
                    <a:pt x="15176" y="18266"/>
                    <a:pt x="14336" y="17300"/>
                    <a:pt x="13301" y="17300"/>
                  </a:cubicBezTo>
                  <a:cubicBezTo>
                    <a:pt x="13227" y="17300"/>
                    <a:pt x="13151" y="17302"/>
                    <a:pt x="13079" y="17312"/>
                  </a:cubicBezTo>
                  <a:cubicBezTo>
                    <a:pt x="12902" y="17334"/>
                    <a:pt x="12747" y="17209"/>
                    <a:pt x="12724" y="17031"/>
                  </a:cubicBezTo>
                  <a:cubicBezTo>
                    <a:pt x="12702" y="16852"/>
                    <a:pt x="12825" y="16691"/>
                    <a:pt x="12999" y="16668"/>
                  </a:cubicBezTo>
                  <a:cubicBezTo>
                    <a:pt x="13099" y="16655"/>
                    <a:pt x="13200" y="16647"/>
                    <a:pt x="13301" y="16647"/>
                  </a:cubicBezTo>
                  <a:cubicBezTo>
                    <a:pt x="14687" y="16647"/>
                    <a:pt x="15813" y="17906"/>
                    <a:pt x="15813" y="19452"/>
                  </a:cubicBezTo>
                  <a:cubicBezTo>
                    <a:pt x="15813" y="19625"/>
                    <a:pt x="15800" y="19794"/>
                    <a:pt x="15773" y="19961"/>
                  </a:cubicBezTo>
                  <a:cubicBezTo>
                    <a:pt x="17222" y="19894"/>
                    <a:pt x="17819" y="19429"/>
                    <a:pt x="18225" y="18147"/>
                  </a:cubicBezTo>
                  <a:cubicBezTo>
                    <a:pt x="18225" y="18145"/>
                    <a:pt x="18228" y="18146"/>
                    <a:pt x="18229" y="18143"/>
                  </a:cubicBezTo>
                  <a:cubicBezTo>
                    <a:pt x="18232" y="18132"/>
                    <a:pt x="18235" y="18122"/>
                    <a:pt x="18241" y="18111"/>
                  </a:cubicBezTo>
                  <a:cubicBezTo>
                    <a:pt x="18245" y="18102"/>
                    <a:pt x="18248" y="18090"/>
                    <a:pt x="18252" y="18082"/>
                  </a:cubicBezTo>
                  <a:cubicBezTo>
                    <a:pt x="18258" y="18073"/>
                    <a:pt x="18266" y="18067"/>
                    <a:pt x="18272" y="18058"/>
                  </a:cubicBezTo>
                  <a:cubicBezTo>
                    <a:pt x="18278" y="18049"/>
                    <a:pt x="18286" y="18041"/>
                    <a:pt x="18292" y="18033"/>
                  </a:cubicBezTo>
                  <a:cubicBezTo>
                    <a:pt x="18299" y="18026"/>
                    <a:pt x="18305" y="18016"/>
                    <a:pt x="18312" y="18009"/>
                  </a:cubicBezTo>
                  <a:cubicBezTo>
                    <a:pt x="18320" y="18002"/>
                    <a:pt x="18328" y="17995"/>
                    <a:pt x="18336" y="17988"/>
                  </a:cubicBezTo>
                  <a:cubicBezTo>
                    <a:pt x="18344" y="17982"/>
                    <a:pt x="18351" y="17978"/>
                    <a:pt x="18360" y="17972"/>
                  </a:cubicBezTo>
                  <a:cubicBezTo>
                    <a:pt x="18369" y="17966"/>
                    <a:pt x="18378" y="17961"/>
                    <a:pt x="18388" y="17956"/>
                  </a:cubicBezTo>
                  <a:cubicBezTo>
                    <a:pt x="18390" y="17955"/>
                    <a:pt x="18393" y="17953"/>
                    <a:pt x="18396" y="17952"/>
                  </a:cubicBezTo>
                  <a:cubicBezTo>
                    <a:pt x="19232" y="17561"/>
                    <a:pt x="20123" y="16627"/>
                    <a:pt x="20123" y="15665"/>
                  </a:cubicBezTo>
                  <a:cubicBezTo>
                    <a:pt x="20123" y="14979"/>
                    <a:pt x="19860" y="14371"/>
                    <a:pt x="19383" y="13949"/>
                  </a:cubicBezTo>
                  <a:cubicBezTo>
                    <a:pt x="18762" y="13399"/>
                    <a:pt x="17820" y="13197"/>
                    <a:pt x="16660" y="13370"/>
                  </a:cubicBezTo>
                  <a:cubicBezTo>
                    <a:pt x="16486" y="13397"/>
                    <a:pt x="16328" y="13275"/>
                    <a:pt x="16302" y="13097"/>
                  </a:cubicBezTo>
                  <a:cubicBezTo>
                    <a:pt x="16277" y="12919"/>
                    <a:pt x="16395" y="12752"/>
                    <a:pt x="16569" y="12726"/>
                  </a:cubicBezTo>
                  <a:cubicBezTo>
                    <a:pt x="18272" y="12473"/>
                    <a:pt x="19264" y="12983"/>
                    <a:pt x="19797" y="13456"/>
                  </a:cubicBezTo>
                  <a:cubicBezTo>
                    <a:pt x="20055" y="13684"/>
                    <a:pt x="20265" y="13954"/>
                    <a:pt x="20422" y="14255"/>
                  </a:cubicBezTo>
                  <a:cubicBezTo>
                    <a:pt x="20843" y="13727"/>
                    <a:pt x="21050" y="13181"/>
                    <a:pt x="21050" y="12596"/>
                  </a:cubicBezTo>
                  <a:cubicBezTo>
                    <a:pt x="21050" y="12341"/>
                    <a:pt x="21005" y="12167"/>
                    <a:pt x="20931" y="11907"/>
                  </a:cubicBezTo>
                  <a:lnTo>
                    <a:pt x="20923" y="11878"/>
                  </a:lnTo>
                  <a:cubicBezTo>
                    <a:pt x="20921" y="11871"/>
                    <a:pt x="20921" y="11865"/>
                    <a:pt x="20919" y="11858"/>
                  </a:cubicBezTo>
                  <a:cubicBezTo>
                    <a:pt x="20917" y="11845"/>
                    <a:pt x="20912" y="11834"/>
                    <a:pt x="20911" y="11821"/>
                  </a:cubicBezTo>
                  <a:cubicBezTo>
                    <a:pt x="20910" y="11810"/>
                    <a:pt x="20911" y="11799"/>
                    <a:pt x="20911" y="11788"/>
                  </a:cubicBezTo>
                  <a:cubicBezTo>
                    <a:pt x="20911" y="11778"/>
                    <a:pt x="20910" y="11766"/>
                    <a:pt x="20911" y="11756"/>
                  </a:cubicBezTo>
                  <a:cubicBezTo>
                    <a:pt x="20912" y="11745"/>
                    <a:pt x="20913" y="11734"/>
                    <a:pt x="20915" y="11723"/>
                  </a:cubicBezTo>
                  <a:cubicBezTo>
                    <a:pt x="20917" y="11713"/>
                    <a:pt x="20920" y="11705"/>
                    <a:pt x="20923" y="11695"/>
                  </a:cubicBezTo>
                  <a:cubicBezTo>
                    <a:pt x="20926" y="11684"/>
                    <a:pt x="20931" y="11676"/>
                    <a:pt x="20935" y="11666"/>
                  </a:cubicBezTo>
                  <a:cubicBezTo>
                    <a:pt x="20939" y="11657"/>
                    <a:pt x="20942" y="11647"/>
                    <a:pt x="20947" y="11638"/>
                  </a:cubicBezTo>
                  <a:cubicBezTo>
                    <a:pt x="20953" y="11626"/>
                    <a:pt x="20960" y="11616"/>
                    <a:pt x="20967" y="11605"/>
                  </a:cubicBezTo>
                  <a:cubicBezTo>
                    <a:pt x="20971" y="11599"/>
                    <a:pt x="20974" y="11591"/>
                    <a:pt x="20979" y="11585"/>
                  </a:cubicBezTo>
                  <a:cubicBezTo>
                    <a:pt x="21384" y="11066"/>
                    <a:pt x="21600" y="10440"/>
                    <a:pt x="21600" y="9775"/>
                  </a:cubicBezTo>
                  <a:cubicBezTo>
                    <a:pt x="21600" y="8176"/>
                    <a:pt x="20327" y="6877"/>
                    <a:pt x="18766" y="6877"/>
                  </a:cubicBezTo>
                  <a:cubicBezTo>
                    <a:pt x="18135" y="6877"/>
                    <a:pt x="17541" y="7083"/>
                    <a:pt x="17043" y="7476"/>
                  </a:cubicBezTo>
                  <a:cubicBezTo>
                    <a:pt x="16903" y="7586"/>
                    <a:pt x="16700" y="7562"/>
                    <a:pt x="16593" y="7419"/>
                  </a:cubicBezTo>
                  <a:cubicBezTo>
                    <a:pt x="16485" y="7276"/>
                    <a:pt x="16513" y="7068"/>
                    <a:pt x="16653" y="6958"/>
                  </a:cubicBezTo>
                  <a:cubicBezTo>
                    <a:pt x="17263" y="6477"/>
                    <a:pt x="17994" y="6224"/>
                    <a:pt x="18766" y="6224"/>
                  </a:cubicBezTo>
                  <a:cubicBezTo>
                    <a:pt x="19595" y="6224"/>
                    <a:pt x="20358" y="6525"/>
                    <a:pt x="20955" y="7023"/>
                  </a:cubicBezTo>
                  <a:cubicBezTo>
                    <a:pt x="20875" y="6087"/>
                    <a:pt x="20635" y="5547"/>
                    <a:pt x="20262" y="5136"/>
                  </a:cubicBezTo>
                  <a:cubicBezTo>
                    <a:pt x="20233" y="5252"/>
                    <a:pt x="20194" y="5361"/>
                    <a:pt x="20147" y="5495"/>
                  </a:cubicBezTo>
                  <a:cubicBezTo>
                    <a:pt x="20125" y="5559"/>
                    <a:pt x="20102" y="5630"/>
                    <a:pt x="20075" y="5711"/>
                  </a:cubicBezTo>
                  <a:cubicBezTo>
                    <a:pt x="20030" y="5847"/>
                    <a:pt x="19906" y="5935"/>
                    <a:pt x="19773" y="5935"/>
                  </a:cubicBezTo>
                  <a:cubicBezTo>
                    <a:pt x="19739" y="5935"/>
                    <a:pt x="19703" y="5926"/>
                    <a:pt x="19669" y="5915"/>
                  </a:cubicBezTo>
                  <a:cubicBezTo>
                    <a:pt x="19503" y="5857"/>
                    <a:pt x="19414" y="5673"/>
                    <a:pt x="19470" y="5503"/>
                  </a:cubicBezTo>
                  <a:cubicBezTo>
                    <a:pt x="19499" y="5418"/>
                    <a:pt x="19526" y="5342"/>
                    <a:pt x="19550" y="5275"/>
                  </a:cubicBezTo>
                  <a:cubicBezTo>
                    <a:pt x="19657" y="4968"/>
                    <a:pt x="19701" y="4842"/>
                    <a:pt x="19701" y="4353"/>
                  </a:cubicBezTo>
                  <a:cubicBezTo>
                    <a:pt x="19701" y="2928"/>
                    <a:pt x="18784" y="1773"/>
                    <a:pt x="17532" y="1512"/>
                  </a:cubicBezTo>
                  <a:cubicBezTo>
                    <a:pt x="17719" y="2004"/>
                    <a:pt x="17819" y="2561"/>
                    <a:pt x="17819" y="3163"/>
                  </a:cubicBezTo>
                  <a:cubicBezTo>
                    <a:pt x="17819" y="4241"/>
                    <a:pt x="17340" y="5500"/>
                    <a:pt x="16012" y="6347"/>
                  </a:cubicBezTo>
                  <a:cubicBezTo>
                    <a:pt x="15400" y="6737"/>
                    <a:pt x="14356" y="7042"/>
                    <a:pt x="12860" y="6290"/>
                  </a:cubicBezTo>
                  <a:cubicBezTo>
                    <a:pt x="12702" y="6210"/>
                    <a:pt x="12635" y="6015"/>
                    <a:pt x="12712" y="5853"/>
                  </a:cubicBezTo>
                  <a:cubicBezTo>
                    <a:pt x="12790" y="5692"/>
                    <a:pt x="12980" y="5627"/>
                    <a:pt x="13138" y="5707"/>
                  </a:cubicBezTo>
                  <a:cubicBezTo>
                    <a:pt x="14129" y="6205"/>
                    <a:pt x="14983" y="6233"/>
                    <a:pt x="15673" y="5792"/>
                  </a:cubicBezTo>
                  <a:cubicBezTo>
                    <a:pt x="16654" y="5167"/>
                    <a:pt x="17182" y="4287"/>
                    <a:pt x="17182" y="3163"/>
                  </a:cubicBezTo>
                  <a:cubicBezTo>
                    <a:pt x="17182" y="2458"/>
                    <a:pt x="17021" y="1826"/>
                    <a:pt x="16732" y="1317"/>
                  </a:cubicBezTo>
                  <a:cubicBezTo>
                    <a:pt x="16727" y="1309"/>
                    <a:pt x="16721" y="1304"/>
                    <a:pt x="16716" y="1296"/>
                  </a:cubicBezTo>
                  <a:cubicBezTo>
                    <a:pt x="16253" y="496"/>
                    <a:pt x="15477" y="0"/>
                    <a:pt x="14547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14288" tIns="14288" rIns="14288" bIns="14288" numCol="1" anchor="ctr">
              <a:noAutofit/>
            </a:bodyPr>
            <a:lstStyle/>
            <a:p>
              <a:pPr lvl="0" algn="ctr"/>
              <a:endParaRPr sz="525">
                <a:latin typeface="Lato Light"/>
                <a:cs typeface="Lato Light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381461D-A787-4978-A0A0-6F7010E43293}"/>
              </a:ext>
            </a:extLst>
          </p:cNvPr>
          <p:cNvSpPr txBox="1"/>
          <p:nvPr/>
        </p:nvSpPr>
        <p:spPr>
          <a:xfrm>
            <a:off x="4353109" y="1756981"/>
            <a:ext cx="40008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vi-VN" sz="1600" dirty="0">
                <a:solidFill>
                  <a:srgbClr val="333333"/>
                </a:solidFill>
                <a:latin typeface="Arial" panose="020B0604020202020204" pitchFamily="34" charset="0"/>
              </a:rPr>
              <a:t>Tổng hợp thông tin các ngành và các trường vào một ứng dụng </a:t>
            </a:r>
            <a:endParaRPr lang="vi-VN" sz="16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320132-41CE-4ADD-82AF-A845D1989523}"/>
              </a:ext>
            </a:extLst>
          </p:cNvPr>
          <p:cNvSpPr txBox="1"/>
          <p:nvPr/>
        </p:nvSpPr>
        <p:spPr>
          <a:xfrm>
            <a:off x="4284118" y="2783006"/>
            <a:ext cx="40008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600" dirty="0">
                <a:solidFill>
                  <a:srgbClr val="333333"/>
                </a:solidFill>
                <a:latin typeface="Arial" panose="020B0604020202020204" pitchFamily="34" charset="0"/>
              </a:rPr>
              <a:t>Tạo môi trường để học sinh và các tư vấn viên của trường đại học có thể tương tác trực tiếp</a:t>
            </a:r>
            <a:endParaRPr lang="vi-VN" sz="1600" dirty="0">
              <a:solidFill>
                <a:srgbClr val="333333"/>
              </a:solidFill>
              <a:latin typeface="Helvetica Neue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700C74-89D6-40BE-9F7F-D1C95419F950}"/>
              </a:ext>
            </a:extLst>
          </p:cNvPr>
          <p:cNvSpPr txBox="1"/>
          <p:nvPr/>
        </p:nvSpPr>
        <p:spPr>
          <a:xfrm>
            <a:off x="4284118" y="3837754"/>
            <a:ext cx="45038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600" dirty="0">
                <a:solidFill>
                  <a:srgbClr val="333333"/>
                </a:solidFill>
                <a:latin typeface="Arial" panose="020B0604020202020204" pitchFamily="34" charset="0"/>
              </a:rPr>
              <a:t>Khám phá bản thân qua các bài trắc nghiệm nghề nghiệp</a:t>
            </a:r>
            <a:endParaRPr lang="vi-VN" sz="1600" dirty="0">
              <a:solidFill>
                <a:srgbClr val="333333"/>
              </a:solidFill>
              <a:latin typeface="Helvetica Neue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EE04F25-7E04-4FF5-925A-CD0339243FD9}"/>
              </a:ext>
            </a:extLst>
          </p:cNvPr>
          <p:cNvGrpSpPr/>
          <p:nvPr/>
        </p:nvGrpSpPr>
        <p:grpSpPr>
          <a:xfrm flipH="1">
            <a:off x="2493018" y="2030910"/>
            <a:ext cx="1717477" cy="2560320"/>
            <a:chOff x="4496388" y="400164"/>
            <a:chExt cx="3739090" cy="3691306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F09788F-CED5-4466-841B-CA230CC9C07B}"/>
                </a:ext>
              </a:extLst>
            </p:cNvPr>
            <p:cNvCxnSpPr>
              <a:cxnSpLocks/>
            </p:cNvCxnSpPr>
            <p:nvPr/>
          </p:nvCxnSpPr>
          <p:spPr>
            <a:xfrm>
              <a:off x="4496388" y="563136"/>
              <a:ext cx="2986087" cy="12803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E96F370-3D84-4CE0-B734-53341212A8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11789" y="400164"/>
              <a:ext cx="7572" cy="3691306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A907440-B31C-4144-9BE9-7AABF072BACF}"/>
                </a:ext>
              </a:extLst>
            </p:cNvPr>
            <p:cNvCxnSpPr/>
            <p:nvPr/>
          </p:nvCxnSpPr>
          <p:spPr>
            <a:xfrm>
              <a:off x="6453089" y="3962400"/>
              <a:ext cx="820595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BA59EF3-0CA5-4101-9F35-B207E772F6F0}"/>
                </a:ext>
              </a:extLst>
            </p:cNvPr>
            <p:cNvCxnSpPr/>
            <p:nvPr/>
          </p:nvCxnSpPr>
          <p:spPr>
            <a:xfrm>
              <a:off x="4528186" y="2083528"/>
              <a:ext cx="2787017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9DC4CFD-CE67-44A1-870C-14B16D2EA1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43826" y="2772927"/>
              <a:ext cx="1791652" cy="1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FBD14ED-9D7B-4D87-8C1C-C342300925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1992" y="3477442"/>
              <a:ext cx="2189799" cy="13849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6A783D9-F8E5-46E2-9E48-5C2C56BDD9E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70885" y="1369465"/>
              <a:ext cx="0" cy="2372982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154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245C7E9-F561-4435-8329-D5FAE5D97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241" y="191368"/>
            <a:ext cx="6133449" cy="1325563"/>
          </a:xfrm>
        </p:spPr>
        <p:txBody>
          <a:bodyPr>
            <a:normAutofit/>
          </a:bodyPr>
          <a:lstStyle/>
          <a:p>
            <a:pPr algn="l"/>
            <a:r>
              <a:rPr lang="en-US" sz="2400">
                <a:solidFill>
                  <a:schemeClr val="bg1">
                    <a:lumMod val="10000"/>
                  </a:schemeClr>
                </a:solidFill>
                <a:latin typeface="Arial (Headings)"/>
                <a:cs typeface="Calibri" panose="020F0502020204030204" pitchFamily="34" charset="0"/>
              </a:rPr>
              <a:t>MODEL</a:t>
            </a:r>
            <a:endParaRPr lang="en-US" sz="2400" dirty="0">
              <a:solidFill>
                <a:schemeClr val="bg1">
                  <a:lumMod val="10000"/>
                </a:schemeClr>
              </a:solidFill>
              <a:latin typeface="Arial (Headings)"/>
              <a:cs typeface="Calibri" panose="020F050202020403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4A07D0C-8829-4492-BF91-23082FB9C7CB}"/>
              </a:ext>
            </a:extLst>
          </p:cNvPr>
          <p:cNvCxnSpPr/>
          <p:nvPr/>
        </p:nvCxnSpPr>
        <p:spPr>
          <a:xfrm>
            <a:off x="1011381" y="716971"/>
            <a:ext cx="292608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911F152-10C3-4A6C-BF53-0407E7DE6037}"/>
              </a:ext>
            </a:extLst>
          </p:cNvPr>
          <p:cNvSpPr txBox="1"/>
          <p:nvPr/>
        </p:nvSpPr>
        <p:spPr>
          <a:xfrm>
            <a:off x="1011381" y="835812"/>
            <a:ext cx="6255912" cy="41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80340" algn="just">
              <a:spcBef>
                <a:spcPts val="600"/>
              </a:spcBef>
              <a:spcAft>
                <a:spcPts val="600"/>
              </a:spcAft>
            </a:pPr>
            <a:r>
              <a:rPr lang="en-US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Tập dữ liệu gồm 11 thuộc tính: </a:t>
            </a: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buFont typeface="Symbol" panose="05050102010706020507" pitchFamily="18" charset="2"/>
              <a:buChar char=""/>
            </a:pPr>
            <a:r>
              <a:rPr lang="en-US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 thuộc tính của đặc điểm tính cách từ MBTI: I (Introversion/Extraversion), N (Inuition/Sensing),  T (Thinking/Feeling), P (Perception/Judgment) 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 câu hỏi về khả năng học tự nhiên, xã hội và tiếng anh 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 câu hỏi về kỹ năng rèn luyện được: sáng tạo; tỉ mỉ, cẩn thận và kiên trì, nhẫn nại</a:t>
            </a: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 câu hỏi về đam mê máy móc, thiết bị</a:t>
            </a:r>
          </a:p>
          <a:p>
            <a:pPr indent="18034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Tập dữ liệu được tạo ra ngẫu nhiên gồm 350 hàng và mỗi ngành có 10 hàng</a:t>
            </a:r>
          </a:p>
          <a:p>
            <a:pPr indent="18034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Số lượng ngành phân loại gồm 35 ngành</a:t>
            </a:r>
          </a:p>
          <a:p>
            <a:pPr indent="18034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Giải thuật sử dụng là decision tree với công thức tính độ lợi thông tin dựa trên tiêu chí entropy.</a:t>
            </a:r>
          </a:p>
        </p:txBody>
      </p:sp>
    </p:spTree>
    <p:extLst>
      <p:ext uri="{BB962C8B-B14F-4D97-AF65-F5344CB8AC3E}">
        <p14:creationId xmlns:p14="http://schemas.microsoft.com/office/powerpoint/2010/main" val="2327096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640E7701-FA70-435D-9FD7-04B0DFA51338}"/>
              </a:ext>
            </a:extLst>
          </p:cNvPr>
          <p:cNvSpPr txBox="1">
            <a:spLocks/>
          </p:cNvSpPr>
          <p:nvPr/>
        </p:nvSpPr>
        <p:spPr>
          <a:xfrm>
            <a:off x="849241" y="191368"/>
            <a:ext cx="464408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pPr algn="l"/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Arial (Headings)"/>
                <a:cs typeface="Calibri" panose="020F0502020204030204" pitchFamily="34" charset="0"/>
              </a:rPr>
              <a:t>FRONTEND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547F171-1E41-45DF-9426-56F4B8B2CB8B}"/>
              </a:ext>
            </a:extLst>
          </p:cNvPr>
          <p:cNvCxnSpPr/>
          <p:nvPr/>
        </p:nvCxnSpPr>
        <p:spPr>
          <a:xfrm>
            <a:off x="942108" y="730828"/>
            <a:ext cx="256032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ướng dẫn React Native P.1">
            <a:extLst>
              <a:ext uri="{FF2B5EF4-FFF2-40B4-BE49-F238E27FC236}">
                <a16:creationId xmlns:a16="http://schemas.microsoft.com/office/drawing/2014/main" id="{FFA3A555-067E-4427-86C9-8E3A5AB4A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097" y="1516930"/>
            <a:ext cx="4141849" cy="255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640E7701-FA70-435D-9FD7-04B0DFA51338}"/>
              </a:ext>
            </a:extLst>
          </p:cNvPr>
          <p:cNvSpPr txBox="1">
            <a:spLocks/>
          </p:cNvSpPr>
          <p:nvPr/>
        </p:nvSpPr>
        <p:spPr>
          <a:xfrm>
            <a:off x="849241" y="191368"/>
            <a:ext cx="464408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pPr algn="l"/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Arial (Headings)"/>
                <a:cs typeface="Calibri" panose="020F0502020204030204" pitchFamily="34" charset="0"/>
              </a:rPr>
              <a:t>BACKEND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547F171-1E41-45DF-9426-56F4B8B2CB8B}"/>
              </a:ext>
            </a:extLst>
          </p:cNvPr>
          <p:cNvCxnSpPr/>
          <p:nvPr/>
        </p:nvCxnSpPr>
        <p:spPr>
          <a:xfrm>
            <a:off x="942108" y="730828"/>
            <a:ext cx="256032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69C169C-D0C7-44A5-BEE2-0ED26F7FFD89}"/>
              </a:ext>
            </a:extLst>
          </p:cNvPr>
          <p:cNvSpPr txBox="1"/>
          <p:nvPr/>
        </p:nvSpPr>
        <p:spPr>
          <a:xfrm>
            <a:off x="1716118" y="3762377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Spring</a:t>
            </a:r>
          </a:p>
        </p:txBody>
      </p:sp>
      <p:pic>
        <p:nvPicPr>
          <p:cNvPr id="2050" name="Picture 2" descr="Spring Boot">
            <a:extLst>
              <a:ext uri="{FF2B5EF4-FFF2-40B4-BE49-F238E27FC236}">
                <a16:creationId xmlns:a16="http://schemas.microsoft.com/office/drawing/2014/main" id="{02E427A0-6E80-425B-BE2B-914092B8F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463" y="1557336"/>
            <a:ext cx="2257425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ert.x Core | Eclipse Vert.x">
            <a:extLst>
              <a:ext uri="{FF2B5EF4-FFF2-40B4-BE49-F238E27FC236}">
                <a16:creationId xmlns:a16="http://schemas.microsoft.com/office/drawing/2014/main" id="{2D27A2D5-B19E-4AF3-A126-EC45986E5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081" y="2033587"/>
            <a:ext cx="4229100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lus Sign 1">
            <a:extLst>
              <a:ext uri="{FF2B5EF4-FFF2-40B4-BE49-F238E27FC236}">
                <a16:creationId xmlns:a16="http://schemas.microsoft.com/office/drawing/2014/main" id="{3712F3EF-9224-4801-BA8D-016A0DC91142}"/>
              </a:ext>
            </a:extLst>
          </p:cNvPr>
          <p:cNvSpPr/>
          <p:nvPr/>
        </p:nvSpPr>
        <p:spPr>
          <a:xfrm>
            <a:off x="3608338" y="2328798"/>
            <a:ext cx="588818" cy="547254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005330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640E7701-FA70-435D-9FD7-04B0DFA51338}"/>
              </a:ext>
            </a:extLst>
          </p:cNvPr>
          <p:cNvSpPr txBox="1">
            <a:spLocks/>
          </p:cNvSpPr>
          <p:nvPr/>
        </p:nvSpPr>
        <p:spPr>
          <a:xfrm>
            <a:off x="849241" y="191368"/>
            <a:ext cx="539223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pPr algn="l"/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Arial (Headings)"/>
                <a:cs typeface="Calibri" panose="020F0502020204030204" pitchFamily="34" charset="0"/>
              </a:rPr>
              <a:t>FIREBASE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547F171-1E41-45DF-9426-56F4B8B2CB8B}"/>
              </a:ext>
            </a:extLst>
          </p:cNvPr>
          <p:cNvCxnSpPr/>
          <p:nvPr/>
        </p:nvCxnSpPr>
        <p:spPr>
          <a:xfrm>
            <a:off x="942108" y="730828"/>
            <a:ext cx="256032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8" descr="Authentication | React Native Firebase">
            <a:extLst>
              <a:ext uri="{FF2B5EF4-FFF2-40B4-BE49-F238E27FC236}">
                <a16:creationId xmlns:a16="http://schemas.microsoft.com/office/drawing/2014/main" id="{AE957216-E10D-4276-9671-F6808094D6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599" y="756805"/>
            <a:ext cx="1967345" cy="196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4" name="Picture 10" descr="Google – Appjoy">
            <a:extLst>
              <a:ext uri="{FF2B5EF4-FFF2-40B4-BE49-F238E27FC236}">
                <a16:creationId xmlns:a16="http://schemas.microsoft.com/office/drawing/2014/main" id="{0DE8DBE0-36AF-493E-94CF-79EC4B1BC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500" y="1840127"/>
            <a:ext cx="1424233" cy="142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irebase Cloud Messaging - Javatpoint">
            <a:extLst>
              <a:ext uri="{FF2B5EF4-FFF2-40B4-BE49-F238E27FC236}">
                <a16:creationId xmlns:a16="http://schemas.microsoft.com/office/drawing/2014/main" id="{4131B740-6A0C-4198-9B06-CCA984C94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074" y="1510188"/>
            <a:ext cx="1700552" cy="170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irebase, Bài 3: Giới thiệu về Cloud Storage. - Eitguide">
            <a:extLst>
              <a:ext uri="{FF2B5EF4-FFF2-40B4-BE49-F238E27FC236}">
                <a16:creationId xmlns:a16="http://schemas.microsoft.com/office/drawing/2014/main" id="{12F17A9A-E4BE-482F-AF7C-3A8002C2A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801" y="1804331"/>
            <a:ext cx="1596060" cy="159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60356E-E7CF-40E5-843F-43A13D0D5F80}"/>
              </a:ext>
            </a:extLst>
          </p:cNvPr>
          <p:cNvSpPr txBox="1"/>
          <p:nvPr/>
        </p:nvSpPr>
        <p:spPr>
          <a:xfrm>
            <a:off x="1053139" y="353347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Authentication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BD666D-21D0-4EF6-A00A-808B609ABA0D}"/>
              </a:ext>
            </a:extLst>
          </p:cNvPr>
          <p:cNvSpPr txBox="1"/>
          <p:nvPr/>
        </p:nvSpPr>
        <p:spPr>
          <a:xfrm>
            <a:off x="6359849" y="3540253"/>
            <a:ext cx="947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342029969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640E7701-FA70-435D-9FD7-04B0DFA51338}"/>
              </a:ext>
            </a:extLst>
          </p:cNvPr>
          <p:cNvSpPr txBox="1">
            <a:spLocks/>
          </p:cNvSpPr>
          <p:nvPr/>
        </p:nvSpPr>
        <p:spPr>
          <a:xfrm>
            <a:off x="849241" y="191368"/>
            <a:ext cx="464408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pPr algn="l"/>
            <a:r>
              <a:rPr lang="en-US" sz="2400">
                <a:solidFill>
                  <a:schemeClr val="bg1">
                    <a:lumMod val="10000"/>
                  </a:schemeClr>
                </a:solidFill>
                <a:latin typeface="Arial (Headings)"/>
                <a:cs typeface="Calibri" panose="020F0502020204030204" pitchFamily="34" charset="0"/>
              </a:rPr>
              <a:t>WEBSOCKET</a:t>
            </a:r>
            <a:endParaRPr lang="en-US" sz="2400" dirty="0">
              <a:solidFill>
                <a:schemeClr val="bg1">
                  <a:lumMod val="10000"/>
                </a:schemeClr>
              </a:solidFill>
              <a:latin typeface="Arial (Headings)"/>
              <a:cs typeface="Calibri" panose="020F0502020204030204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547F171-1E41-45DF-9426-56F4B8B2CB8B}"/>
              </a:ext>
            </a:extLst>
          </p:cNvPr>
          <p:cNvCxnSpPr/>
          <p:nvPr/>
        </p:nvCxnSpPr>
        <p:spPr>
          <a:xfrm>
            <a:off x="942108" y="730828"/>
            <a:ext cx="256032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E1A6A00-5131-4AA4-8473-1675C4B23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176" y="1270289"/>
            <a:ext cx="4831759" cy="297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295654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Minimalist Grayscale Pitch Deck by Slidesgo">
  <a:themeElements>
    <a:clrScheme name="Simple Light">
      <a:dk1>
        <a:srgbClr val="383838"/>
      </a:dk1>
      <a:lt1>
        <a:srgbClr val="EEEEEE"/>
      </a:lt1>
      <a:dk2>
        <a:srgbClr val="DBDBDB"/>
      </a:dk2>
      <a:lt2>
        <a:srgbClr val="929292"/>
      </a:lt2>
      <a:accent1>
        <a:srgbClr val="383838"/>
      </a:accent1>
      <a:accent2>
        <a:srgbClr val="383838"/>
      </a:accent2>
      <a:accent3>
        <a:srgbClr val="383838"/>
      </a:accent3>
      <a:accent4>
        <a:srgbClr val="383838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3158</TotalTime>
  <Words>337</Words>
  <Application>Microsoft Office PowerPoint</Application>
  <PresentationFormat>On-screen Show (16:9)</PresentationFormat>
  <Paragraphs>50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Julius Sans One</vt:lpstr>
      <vt:lpstr>Lato Light</vt:lpstr>
      <vt:lpstr>Helvetica Neue</vt:lpstr>
      <vt:lpstr>Arial (Headings)</vt:lpstr>
      <vt:lpstr>Times New Roman</vt:lpstr>
      <vt:lpstr>Arial</vt:lpstr>
      <vt:lpstr>Symbol</vt:lpstr>
      <vt:lpstr>Questrial</vt:lpstr>
      <vt:lpstr>Minimalist Grayscale Pitch Deck by Slidesgo</vt:lpstr>
      <vt:lpstr>PowerPoint Presentation</vt:lpstr>
      <vt:lpstr>PowerPoint Presentation</vt:lpstr>
      <vt:lpstr>VẤN ĐỀ</vt:lpstr>
      <vt:lpstr>GIẢI QUYẾT</vt:lpstr>
      <vt:lpstr>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MINIMALIST GRAYSCALE PITCH DECK</dc:title>
  <dc:creator>Hạnh Tiên</dc:creator>
  <cp:lastModifiedBy>Tú Đào</cp:lastModifiedBy>
  <cp:revision>59</cp:revision>
  <dcterms:modified xsi:type="dcterms:W3CDTF">2021-12-18T00:21:06Z</dcterms:modified>
</cp:coreProperties>
</file>